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258" r:id="rId4"/>
    <p:sldId id="260" r:id="rId5"/>
    <p:sldId id="261" r:id="rId6"/>
    <p:sldId id="262" r:id="rId7"/>
    <p:sldId id="263" r:id="rId8"/>
    <p:sldId id="264" r:id="rId9"/>
    <p:sldId id="265" r:id="rId10"/>
    <p:sldId id="266" r:id="rId1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815" autoAdjust="0"/>
  </p:normalViewPr>
  <p:slideViewPr>
    <p:cSldViewPr>
      <p:cViewPr varScale="1">
        <p:scale>
          <a:sx n="108" d="100"/>
          <a:sy n="108" d="100"/>
        </p:scale>
        <p:origin x="1098" y="108"/>
      </p:cViewPr>
      <p:guideLst>
        <p:guide orient="horz" pos="2160"/>
        <p:guide pos="2880"/>
      </p:guideLst>
    </p:cSldViewPr>
  </p:slideViewPr>
  <p:notesTextViewPr>
    <p:cViewPr>
      <p:scale>
        <a:sx n="100" d="100"/>
        <a:sy n="100" d="100"/>
      </p:scale>
      <p:origin x="0" y="0"/>
    </p:cViewPr>
  </p:notesTextViewPr>
  <p:notesViewPr>
    <p:cSldViewPr>
      <p:cViewPr varScale="1">
        <p:scale>
          <a:sx n="79" d="100"/>
          <a:sy n="79" d="100"/>
        </p:scale>
        <p:origin x="-1560"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5DE91E1-061B-43EF-813F-AEA30F5D961D}" type="datetimeFigureOut">
              <a:rPr lang="en-US" smtClean="0"/>
              <a:pPr/>
              <a:t>4/21/2015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8571039-FC6F-41B0-BF58-9452CC0760C7}" type="slidenum">
              <a:rPr lang="en-US" smtClean="0"/>
              <a:pPr/>
              <a:t>‹#›</a:t>
            </a:fld>
            <a:endParaRPr lang="en-US"/>
          </a:p>
        </p:txBody>
      </p:sp>
      <p:sp>
        <p:nvSpPr>
          <p:cNvPr id="8" name="Footer Placeholder 7"/>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308917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71039-FC6F-41B0-BF58-9452CC0760C7}" type="slidenum">
              <a:rPr lang="en-US" smtClean="0"/>
              <a:pPr/>
              <a:t>1</a:t>
            </a:fld>
            <a:endParaRPr lang="en-US"/>
          </a:p>
        </p:txBody>
      </p:sp>
    </p:spTree>
    <p:extLst>
      <p:ext uri="{BB962C8B-B14F-4D97-AF65-F5344CB8AC3E}">
        <p14:creationId xmlns:p14="http://schemas.microsoft.com/office/powerpoint/2010/main" val="3484026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reveal about the abolitionist movement’s composition? It’s appeal to a specific social class? Its assumptions about race, gender</a:t>
            </a:r>
            <a:r>
              <a:rPr lang="en-US" baseline="0" dirty="0" smtClean="0"/>
              <a:t> and class?</a:t>
            </a:r>
            <a:endParaRPr lang="en-US" dirty="0"/>
          </a:p>
        </p:txBody>
      </p:sp>
      <p:sp>
        <p:nvSpPr>
          <p:cNvPr id="4" name="Slide Number Placeholder 3"/>
          <p:cNvSpPr>
            <a:spLocks noGrp="1"/>
          </p:cNvSpPr>
          <p:nvPr>
            <p:ph type="sldNum" sz="quarter" idx="10"/>
          </p:nvPr>
        </p:nvSpPr>
        <p:spPr/>
        <p:txBody>
          <a:bodyPr/>
          <a:lstStyle/>
          <a:p>
            <a:fld id="{D8571039-FC6F-41B0-BF58-9452CC0760C7}" type="slidenum">
              <a:rPr lang="en-US" smtClean="0"/>
              <a:pPr/>
              <a:t>10</a:t>
            </a:fld>
            <a:endParaRPr lang="en-US"/>
          </a:p>
        </p:txBody>
      </p:sp>
    </p:spTree>
    <p:extLst>
      <p:ext uri="{BB962C8B-B14F-4D97-AF65-F5344CB8AC3E}">
        <p14:creationId xmlns:p14="http://schemas.microsoft.com/office/powerpoint/2010/main" val="95029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reveal about the abolitionist movement’s composition? It’s appeal to a specific social class? Its assumptions about race, gender</a:t>
            </a:r>
            <a:r>
              <a:rPr lang="en-US" baseline="0" dirty="0" smtClean="0"/>
              <a:t> and class?</a:t>
            </a:r>
            <a:endParaRPr lang="en-US" dirty="0"/>
          </a:p>
        </p:txBody>
      </p:sp>
      <p:sp>
        <p:nvSpPr>
          <p:cNvPr id="4" name="Slide Number Placeholder 3"/>
          <p:cNvSpPr>
            <a:spLocks noGrp="1"/>
          </p:cNvSpPr>
          <p:nvPr>
            <p:ph type="sldNum" sz="quarter" idx="10"/>
          </p:nvPr>
        </p:nvSpPr>
        <p:spPr/>
        <p:txBody>
          <a:bodyPr/>
          <a:lstStyle/>
          <a:p>
            <a:fld id="{D8571039-FC6F-41B0-BF58-9452CC0760C7}" type="slidenum">
              <a:rPr lang="en-US" smtClean="0"/>
              <a:pPr/>
              <a:t>2</a:t>
            </a:fld>
            <a:endParaRPr lang="en-US"/>
          </a:p>
        </p:txBody>
      </p:sp>
    </p:spTree>
    <p:extLst>
      <p:ext uri="{BB962C8B-B14F-4D97-AF65-F5344CB8AC3E}">
        <p14:creationId xmlns:p14="http://schemas.microsoft.com/office/powerpoint/2010/main" val="636011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reveal about the abolitionist movement’s composition? It’s appeal to a specific social class? Its assumptions about race, gender</a:t>
            </a:r>
            <a:r>
              <a:rPr lang="en-US" baseline="0" dirty="0" smtClean="0"/>
              <a:t> and class?</a:t>
            </a:r>
            <a:endParaRPr lang="en-US" dirty="0"/>
          </a:p>
        </p:txBody>
      </p:sp>
      <p:sp>
        <p:nvSpPr>
          <p:cNvPr id="4" name="Slide Number Placeholder 3"/>
          <p:cNvSpPr>
            <a:spLocks noGrp="1"/>
          </p:cNvSpPr>
          <p:nvPr>
            <p:ph type="sldNum" sz="quarter" idx="10"/>
          </p:nvPr>
        </p:nvSpPr>
        <p:spPr/>
        <p:txBody>
          <a:bodyPr/>
          <a:lstStyle/>
          <a:p>
            <a:fld id="{D8571039-FC6F-41B0-BF58-9452CC0760C7}" type="slidenum">
              <a:rPr lang="en-US" smtClean="0"/>
              <a:pPr/>
              <a:t>3</a:t>
            </a:fld>
            <a:endParaRPr lang="en-US"/>
          </a:p>
        </p:txBody>
      </p:sp>
    </p:spTree>
    <p:extLst>
      <p:ext uri="{BB962C8B-B14F-4D97-AF65-F5344CB8AC3E}">
        <p14:creationId xmlns:p14="http://schemas.microsoft.com/office/powerpoint/2010/main" val="2334168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reveal about the abolitionist movement’s composition? It’s appeal to a specific social class? Its assumptions about race, gender</a:t>
            </a:r>
            <a:r>
              <a:rPr lang="en-US" baseline="0" dirty="0" smtClean="0"/>
              <a:t> and class?</a:t>
            </a:r>
            <a:endParaRPr lang="en-US" dirty="0"/>
          </a:p>
        </p:txBody>
      </p:sp>
      <p:sp>
        <p:nvSpPr>
          <p:cNvPr id="4" name="Slide Number Placeholder 3"/>
          <p:cNvSpPr>
            <a:spLocks noGrp="1"/>
          </p:cNvSpPr>
          <p:nvPr>
            <p:ph type="sldNum" sz="quarter" idx="10"/>
          </p:nvPr>
        </p:nvSpPr>
        <p:spPr/>
        <p:txBody>
          <a:bodyPr/>
          <a:lstStyle/>
          <a:p>
            <a:fld id="{D8571039-FC6F-41B0-BF58-9452CC0760C7}" type="slidenum">
              <a:rPr lang="en-US" smtClean="0"/>
              <a:pPr/>
              <a:t>4</a:t>
            </a:fld>
            <a:endParaRPr lang="en-US"/>
          </a:p>
        </p:txBody>
      </p:sp>
    </p:spTree>
    <p:extLst>
      <p:ext uri="{BB962C8B-B14F-4D97-AF65-F5344CB8AC3E}">
        <p14:creationId xmlns:p14="http://schemas.microsoft.com/office/powerpoint/2010/main" val="65785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reveal about the abolitionist movement’s composition? It’s appeal to a specific social class? Its assumptions about race, gender</a:t>
            </a:r>
            <a:r>
              <a:rPr lang="en-US" baseline="0" dirty="0" smtClean="0"/>
              <a:t> and class?</a:t>
            </a:r>
            <a:endParaRPr lang="en-US" dirty="0"/>
          </a:p>
        </p:txBody>
      </p:sp>
      <p:sp>
        <p:nvSpPr>
          <p:cNvPr id="4" name="Slide Number Placeholder 3"/>
          <p:cNvSpPr>
            <a:spLocks noGrp="1"/>
          </p:cNvSpPr>
          <p:nvPr>
            <p:ph type="sldNum" sz="quarter" idx="10"/>
          </p:nvPr>
        </p:nvSpPr>
        <p:spPr/>
        <p:txBody>
          <a:bodyPr/>
          <a:lstStyle/>
          <a:p>
            <a:fld id="{D8571039-FC6F-41B0-BF58-9452CC0760C7}" type="slidenum">
              <a:rPr lang="en-US" smtClean="0"/>
              <a:pPr/>
              <a:t>5</a:t>
            </a:fld>
            <a:endParaRPr lang="en-US"/>
          </a:p>
        </p:txBody>
      </p:sp>
    </p:spTree>
    <p:extLst>
      <p:ext uri="{BB962C8B-B14F-4D97-AF65-F5344CB8AC3E}">
        <p14:creationId xmlns:p14="http://schemas.microsoft.com/office/powerpoint/2010/main" val="243339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reveal about the abolitionist movement’s composition? It’s appeal to a specific social class? Its assumptions about race, gender</a:t>
            </a:r>
            <a:r>
              <a:rPr lang="en-US" baseline="0" dirty="0" smtClean="0"/>
              <a:t> and class?</a:t>
            </a:r>
            <a:endParaRPr lang="en-US" dirty="0"/>
          </a:p>
        </p:txBody>
      </p:sp>
      <p:sp>
        <p:nvSpPr>
          <p:cNvPr id="4" name="Slide Number Placeholder 3"/>
          <p:cNvSpPr>
            <a:spLocks noGrp="1"/>
          </p:cNvSpPr>
          <p:nvPr>
            <p:ph type="sldNum" sz="quarter" idx="10"/>
          </p:nvPr>
        </p:nvSpPr>
        <p:spPr/>
        <p:txBody>
          <a:bodyPr/>
          <a:lstStyle/>
          <a:p>
            <a:fld id="{D8571039-FC6F-41B0-BF58-9452CC0760C7}" type="slidenum">
              <a:rPr lang="en-US" smtClean="0"/>
              <a:pPr/>
              <a:t>6</a:t>
            </a:fld>
            <a:endParaRPr lang="en-US"/>
          </a:p>
        </p:txBody>
      </p:sp>
    </p:spTree>
    <p:extLst>
      <p:ext uri="{BB962C8B-B14F-4D97-AF65-F5344CB8AC3E}">
        <p14:creationId xmlns:p14="http://schemas.microsoft.com/office/powerpoint/2010/main" val="1238116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reveal about the abolitionist movement’s composition? It’s appeal to a specific social class? Its assumptions about race, gender</a:t>
            </a:r>
            <a:r>
              <a:rPr lang="en-US" baseline="0" dirty="0" smtClean="0"/>
              <a:t> and class?</a:t>
            </a:r>
            <a:endParaRPr lang="en-US" dirty="0"/>
          </a:p>
        </p:txBody>
      </p:sp>
      <p:sp>
        <p:nvSpPr>
          <p:cNvPr id="4" name="Slide Number Placeholder 3"/>
          <p:cNvSpPr>
            <a:spLocks noGrp="1"/>
          </p:cNvSpPr>
          <p:nvPr>
            <p:ph type="sldNum" sz="quarter" idx="10"/>
          </p:nvPr>
        </p:nvSpPr>
        <p:spPr/>
        <p:txBody>
          <a:bodyPr/>
          <a:lstStyle/>
          <a:p>
            <a:fld id="{D8571039-FC6F-41B0-BF58-9452CC0760C7}" type="slidenum">
              <a:rPr lang="en-US" smtClean="0"/>
              <a:pPr/>
              <a:t>7</a:t>
            </a:fld>
            <a:endParaRPr lang="en-US"/>
          </a:p>
        </p:txBody>
      </p:sp>
    </p:spTree>
    <p:extLst>
      <p:ext uri="{BB962C8B-B14F-4D97-AF65-F5344CB8AC3E}">
        <p14:creationId xmlns:p14="http://schemas.microsoft.com/office/powerpoint/2010/main" val="2006829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reveal about the abolitionist movement’s composition? It’s appeal to a specific social class? Its assumptions about race, gender</a:t>
            </a:r>
            <a:r>
              <a:rPr lang="en-US" baseline="0" dirty="0" smtClean="0"/>
              <a:t> and class?</a:t>
            </a:r>
            <a:endParaRPr lang="en-US" dirty="0"/>
          </a:p>
        </p:txBody>
      </p:sp>
      <p:sp>
        <p:nvSpPr>
          <p:cNvPr id="4" name="Slide Number Placeholder 3"/>
          <p:cNvSpPr>
            <a:spLocks noGrp="1"/>
          </p:cNvSpPr>
          <p:nvPr>
            <p:ph type="sldNum" sz="quarter" idx="10"/>
          </p:nvPr>
        </p:nvSpPr>
        <p:spPr/>
        <p:txBody>
          <a:bodyPr/>
          <a:lstStyle/>
          <a:p>
            <a:fld id="{D8571039-FC6F-41B0-BF58-9452CC0760C7}" type="slidenum">
              <a:rPr lang="en-US" smtClean="0"/>
              <a:pPr/>
              <a:t>8</a:t>
            </a:fld>
            <a:endParaRPr lang="en-US"/>
          </a:p>
        </p:txBody>
      </p:sp>
    </p:spTree>
    <p:extLst>
      <p:ext uri="{BB962C8B-B14F-4D97-AF65-F5344CB8AC3E}">
        <p14:creationId xmlns:p14="http://schemas.microsoft.com/office/powerpoint/2010/main" val="1519172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reveal about the abolitionist movement’s composition? It’s appeal to a specific social class? Its assumptions about race, gender</a:t>
            </a:r>
            <a:r>
              <a:rPr lang="en-US" baseline="0" dirty="0" smtClean="0"/>
              <a:t> and class?</a:t>
            </a:r>
            <a:endParaRPr lang="en-US" dirty="0"/>
          </a:p>
        </p:txBody>
      </p:sp>
      <p:sp>
        <p:nvSpPr>
          <p:cNvPr id="4" name="Slide Number Placeholder 3"/>
          <p:cNvSpPr>
            <a:spLocks noGrp="1"/>
          </p:cNvSpPr>
          <p:nvPr>
            <p:ph type="sldNum" sz="quarter" idx="10"/>
          </p:nvPr>
        </p:nvSpPr>
        <p:spPr/>
        <p:txBody>
          <a:bodyPr/>
          <a:lstStyle/>
          <a:p>
            <a:fld id="{D8571039-FC6F-41B0-BF58-9452CC0760C7}" type="slidenum">
              <a:rPr lang="en-US" smtClean="0"/>
              <a:pPr/>
              <a:t>9</a:t>
            </a:fld>
            <a:endParaRPr lang="en-US"/>
          </a:p>
        </p:txBody>
      </p:sp>
    </p:spTree>
    <p:extLst>
      <p:ext uri="{BB962C8B-B14F-4D97-AF65-F5344CB8AC3E}">
        <p14:creationId xmlns:p14="http://schemas.microsoft.com/office/powerpoint/2010/main" val="48150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CF043E-9237-4902-9FD3-BBA859A8BACF}"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5BDA3-18C0-4630-81DA-437E27E62C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F043E-9237-4902-9FD3-BBA859A8BACF}"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5BDA3-18C0-4630-81DA-437E27E62C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F043E-9237-4902-9FD3-BBA859A8BACF}"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5BDA3-18C0-4630-81DA-437E27E62C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F043E-9237-4902-9FD3-BBA859A8BACF}"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5BDA3-18C0-4630-81DA-437E27E62C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CF043E-9237-4902-9FD3-BBA859A8BACF}"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5BDA3-18C0-4630-81DA-437E27E62C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CF043E-9237-4902-9FD3-BBA859A8BACF}"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5BDA3-18C0-4630-81DA-437E27E62C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CF043E-9237-4902-9FD3-BBA859A8BACF}" type="datetimeFigureOut">
              <a:rPr lang="en-US" smtClean="0"/>
              <a:pPr/>
              <a:t>4/21/2015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5BDA3-18C0-4630-81DA-437E27E62C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CF043E-9237-4902-9FD3-BBA859A8BACF}" type="datetimeFigureOut">
              <a:rPr lang="en-US" smtClean="0"/>
              <a:pPr/>
              <a:t>4/21/2015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5BDA3-18C0-4630-81DA-437E27E62C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F043E-9237-4902-9FD3-BBA859A8BACF}" type="datetimeFigureOut">
              <a:rPr lang="en-US" smtClean="0"/>
              <a:pPr/>
              <a:t>4/21/2015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5BDA3-18C0-4630-81DA-437E27E62C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CF043E-9237-4902-9FD3-BBA859A8BACF}"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5BDA3-18C0-4630-81DA-437E27E62C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CF043E-9237-4902-9FD3-BBA859A8BACF}"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5BDA3-18C0-4630-81DA-437E27E62C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F043E-9237-4902-9FD3-BBA859A8BACF}" type="datetimeFigureOut">
              <a:rPr lang="en-US" smtClean="0"/>
              <a:pPr/>
              <a:t>4/21/2015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5BDA3-18C0-4630-81DA-437E27E62C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Images of Abolitionism</a:t>
            </a:r>
            <a:endParaRPr lang="en-US" dirty="0"/>
          </a:p>
        </p:txBody>
      </p:sp>
      <p:sp>
        <p:nvSpPr>
          <p:cNvPr id="3" name="Subtitle 2"/>
          <p:cNvSpPr>
            <a:spLocks noGrp="1"/>
          </p:cNvSpPr>
          <p:nvPr>
            <p:ph type="subTitle" idx="1"/>
          </p:nvPr>
        </p:nvSpPr>
        <p:spPr/>
        <p:txBody>
          <a:bodyPr/>
          <a:lstStyle/>
          <a:p>
            <a:r>
              <a:rPr lang="en-US" dirty="0" smtClean="0"/>
              <a:t>James Stewart</a:t>
            </a:r>
          </a:p>
          <a:p>
            <a:r>
              <a:rPr lang="en-US" sz="2000" dirty="0" smtClean="0"/>
              <a:t>For the ACES Teaching American History Program</a:t>
            </a:r>
          </a:p>
          <a:p>
            <a:r>
              <a:rPr lang="en-US" sz="2000" dirty="0" smtClean="0"/>
              <a:t>Slavery and Freedom in American History and Memory</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t>“Practical Amalgamation”</a:t>
            </a:r>
            <a:r>
              <a:rPr lang="en-US" dirty="0" smtClean="0"/>
              <a:t/>
            </a:r>
            <a:br>
              <a:rPr lang="en-US" dirty="0" smtClean="0"/>
            </a:br>
            <a:r>
              <a:rPr lang="en-US" sz="1800" dirty="0" smtClean="0"/>
              <a:t>This very blunt and provocative anti-abolitionist image captures well most of why the abolitionists were so terribly hated in the North. The pictures on the wall include the British abolitionist/Irish emancipationist Daniel O’Connell. How do you relate elements in this tableau to other </a:t>
            </a:r>
            <a:r>
              <a:rPr lang="en-US" sz="1800" dirty="0" err="1" smtClean="0"/>
              <a:t>imagees</a:t>
            </a:r>
            <a:r>
              <a:rPr lang="en-US" sz="1800" dirty="0" smtClean="0"/>
              <a:t> you’ve seen in this collection?</a:t>
            </a:r>
            <a:r>
              <a:rPr lang="en-US" dirty="0" smtClean="0"/>
              <a:t/>
            </a:r>
            <a:br>
              <a:rPr lang="en-US" dirty="0" smtClean="0"/>
            </a:br>
            <a:endParaRPr lang="en-US" dirty="0"/>
          </a:p>
        </p:txBody>
      </p:sp>
      <p:pic>
        <p:nvPicPr>
          <p:cNvPr id="5" name="Content Placeholder 4" descr="2.jpg"/>
          <p:cNvPicPr>
            <a:picLocks noGrp="1" noChangeAspect="1"/>
          </p:cNvPicPr>
          <p:nvPr>
            <p:ph idx="1"/>
          </p:nvPr>
        </p:nvPicPr>
        <p:blipFill>
          <a:blip r:embed="rId3"/>
          <a:stretch>
            <a:fillRect/>
          </a:stretch>
        </p:blipFill>
        <p:spPr>
          <a:xfrm>
            <a:off x="1600200" y="1447800"/>
            <a:ext cx="5835235" cy="54102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solidFill>
                  <a:prstClr val="black"/>
                </a:solidFill>
              </a:rPr>
              <a:t>“Abolitionist Alphabet”</a:t>
            </a:r>
            <a:r>
              <a:rPr lang="en-US" dirty="0" smtClean="0"/>
              <a:t/>
            </a:r>
            <a:br>
              <a:rPr lang="en-US" dirty="0" smtClean="0"/>
            </a:br>
            <a:r>
              <a:rPr lang="en-US" sz="1800" dirty="0" smtClean="0"/>
              <a:t> What does this image tell you about abolitionist approaches to changing public opinion? How different were their approaches to those used by activist religious groups today? How different/similar are their assumptions about the nature of social change? </a:t>
            </a:r>
            <a:r>
              <a:rPr lang="en-US" dirty="0" smtClean="0"/>
              <a:t/>
            </a:r>
            <a:br>
              <a:rPr lang="en-US" dirty="0" smtClean="0"/>
            </a:br>
            <a:endParaRPr lang="en-US" dirty="0"/>
          </a:p>
        </p:txBody>
      </p:sp>
      <p:pic>
        <p:nvPicPr>
          <p:cNvPr id="5" name="Content Placeholder 4" descr="2.jpg"/>
          <p:cNvPicPr>
            <a:picLocks noGrp="1" noChangeAspect="1"/>
          </p:cNvPicPr>
          <p:nvPr>
            <p:ph idx="1"/>
          </p:nvPr>
        </p:nvPicPr>
        <p:blipFill>
          <a:blip r:embed="rId3"/>
          <a:stretch>
            <a:fillRect/>
          </a:stretch>
        </p:blipFill>
        <p:spPr>
          <a:xfrm>
            <a:off x="1066800" y="1143000"/>
            <a:ext cx="7243632" cy="5715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Antislavery Rally</a:t>
            </a:r>
            <a:r>
              <a:rPr lang="en-US" dirty="0" smtClean="0"/>
              <a:t/>
            </a:r>
            <a:br>
              <a:rPr lang="en-US" dirty="0" smtClean="0"/>
            </a:br>
            <a:r>
              <a:rPr lang="en-US" sz="1800" dirty="0" smtClean="0"/>
              <a:t>What does this reveal about the abolitionist movement’s composition? It’s appeal to a specific social class? Its assumptions about race, gender and class?</a:t>
            </a:r>
            <a:r>
              <a:rPr lang="en-US" dirty="0" smtClean="0"/>
              <a:t/>
            </a:r>
            <a:br>
              <a:rPr lang="en-US" dirty="0" smtClean="0"/>
            </a:br>
            <a:endParaRPr lang="en-US" dirty="0"/>
          </a:p>
        </p:txBody>
      </p:sp>
      <p:pic>
        <p:nvPicPr>
          <p:cNvPr id="5" name="Content Placeholder 4" descr="2.jpg"/>
          <p:cNvPicPr>
            <a:picLocks noGrp="1" noChangeAspect="1"/>
          </p:cNvPicPr>
          <p:nvPr>
            <p:ph idx="1"/>
          </p:nvPr>
        </p:nvPicPr>
        <p:blipFill>
          <a:blip r:embed="rId3"/>
          <a:stretch>
            <a:fillRect/>
          </a:stretch>
        </p:blipFill>
        <p:spPr>
          <a:xfrm>
            <a:off x="990600" y="990600"/>
            <a:ext cx="7266536" cy="5718527"/>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t>Antislavery Token</a:t>
            </a:r>
            <a:r>
              <a:rPr lang="en-US" dirty="0" smtClean="0"/>
              <a:t/>
            </a:r>
            <a:br>
              <a:rPr lang="en-US" dirty="0" smtClean="0"/>
            </a:br>
            <a:r>
              <a:rPr lang="en-US" sz="1800" dirty="0" smtClean="0"/>
              <a:t>What does the image suggest about abolitionists’ assumptions about gender as well as race? To whom is this figure appealing? What can you determine about the psychology of the abolitionists’ efforts to change public opinion from the posture and motto of this emblem? What do you make of the fact that this is a token that can, like money, be passed from hand to hand?</a:t>
            </a:r>
            <a:r>
              <a:rPr lang="en-US" dirty="0" smtClean="0"/>
              <a:t/>
            </a:r>
            <a:br>
              <a:rPr lang="en-US" dirty="0" smtClean="0"/>
            </a:br>
            <a:endParaRPr lang="en-US" dirty="0"/>
          </a:p>
        </p:txBody>
      </p:sp>
      <p:pic>
        <p:nvPicPr>
          <p:cNvPr id="5" name="Content Placeholder 4" descr="2.jpg"/>
          <p:cNvPicPr>
            <a:picLocks noGrp="1" noChangeAspect="1"/>
          </p:cNvPicPr>
          <p:nvPr>
            <p:ph idx="1"/>
          </p:nvPr>
        </p:nvPicPr>
        <p:blipFill>
          <a:blip r:embed="rId3"/>
          <a:stretch>
            <a:fillRect/>
          </a:stretch>
        </p:blipFill>
        <p:spPr>
          <a:xfrm>
            <a:off x="2057400" y="1527992"/>
            <a:ext cx="5286885" cy="533000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“Who Bids?”</a:t>
            </a:r>
            <a:r>
              <a:rPr lang="en-US" dirty="0" smtClean="0"/>
              <a:t/>
            </a:r>
            <a:br>
              <a:rPr lang="en-US" dirty="0" smtClean="0"/>
            </a:br>
            <a:r>
              <a:rPr lang="en-US" sz="1800" dirty="0" smtClean="0"/>
              <a:t>This image’s caption is very important to read carefully. What is the author saying about the various meaning of the images and their impacts on differing audiences in the South vs. the North, or on antislavery vs. proslavery views?</a:t>
            </a:r>
            <a:r>
              <a:rPr lang="en-US" dirty="0" smtClean="0"/>
              <a:t/>
            </a:r>
            <a:br>
              <a:rPr lang="en-US" dirty="0" smtClean="0"/>
            </a:br>
            <a:endParaRPr lang="en-US" dirty="0"/>
          </a:p>
        </p:txBody>
      </p:sp>
      <p:pic>
        <p:nvPicPr>
          <p:cNvPr id="5" name="Content Placeholder 4" descr="2.jpg"/>
          <p:cNvPicPr>
            <a:picLocks noGrp="1" noChangeAspect="1"/>
          </p:cNvPicPr>
          <p:nvPr>
            <p:ph idx="1"/>
          </p:nvPr>
        </p:nvPicPr>
        <p:blipFill>
          <a:blip r:embed="rId3"/>
          <a:stretch>
            <a:fillRect/>
          </a:stretch>
        </p:blipFill>
        <p:spPr>
          <a:xfrm>
            <a:off x="1447800" y="1143638"/>
            <a:ext cx="6655550" cy="571436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t>“The Truth Shall Make You Free”</a:t>
            </a:r>
            <a:r>
              <a:rPr lang="en-US" dirty="0" smtClean="0"/>
              <a:t/>
            </a:r>
            <a:br>
              <a:rPr lang="en-US" dirty="0" smtClean="0"/>
            </a:br>
            <a:r>
              <a:rPr lang="en-US" sz="1800" dirty="0" smtClean="0"/>
              <a:t>Look carefully at the groupings of figures surrounding the main figure as well as at the figure herself. What do they tell you about the way in which the abolitionists envisioned emancipation? How is main figure a familiar one in American iconography? How does it reveal abolitionists’ assumptions about religion and gender?</a:t>
            </a:r>
            <a:r>
              <a:rPr lang="en-US" dirty="0" smtClean="0"/>
              <a:t/>
            </a:r>
            <a:br>
              <a:rPr lang="en-US" dirty="0" smtClean="0"/>
            </a:br>
            <a:endParaRPr lang="en-US" dirty="0"/>
          </a:p>
        </p:txBody>
      </p:sp>
      <p:pic>
        <p:nvPicPr>
          <p:cNvPr id="5" name="Content Placeholder 4" descr="2.jpg"/>
          <p:cNvPicPr>
            <a:picLocks noGrp="1" noChangeAspect="1"/>
          </p:cNvPicPr>
          <p:nvPr>
            <p:ph idx="1"/>
          </p:nvPr>
        </p:nvPicPr>
        <p:blipFill>
          <a:blip r:embed="rId3"/>
          <a:stretch>
            <a:fillRect/>
          </a:stretch>
        </p:blipFill>
        <p:spPr>
          <a:xfrm>
            <a:off x="2057400" y="1439669"/>
            <a:ext cx="5352334" cy="5418331"/>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“Life in Philadelphia”</a:t>
            </a:r>
            <a:r>
              <a:rPr lang="en-US" dirty="0" smtClean="0"/>
              <a:t/>
            </a:r>
            <a:br>
              <a:rPr lang="en-US" dirty="0" smtClean="0"/>
            </a:br>
            <a:r>
              <a:rPr lang="en-US" sz="1800" dirty="0" smtClean="0"/>
              <a:t>What does this image tell you about black abolitionists’ actual social and political values as well as about how black activism was received by most people in the North. To what extent are these images familiar still today?</a:t>
            </a:r>
            <a:r>
              <a:rPr lang="en-US" dirty="0" smtClean="0"/>
              <a:t/>
            </a:r>
            <a:br>
              <a:rPr lang="en-US" dirty="0" smtClean="0"/>
            </a:br>
            <a:endParaRPr lang="en-US" dirty="0"/>
          </a:p>
        </p:txBody>
      </p:sp>
      <p:pic>
        <p:nvPicPr>
          <p:cNvPr id="5" name="Content Placeholder 4" descr="2.jpg"/>
          <p:cNvPicPr>
            <a:picLocks noGrp="1" noChangeAspect="1"/>
          </p:cNvPicPr>
          <p:nvPr>
            <p:ph idx="1"/>
          </p:nvPr>
        </p:nvPicPr>
        <p:blipFill>
          <a:blip r:embed="rId3"/>
          <a:stretch>
            <a:fillRect/>
          </a:stretch>
        </p:blipFill>
        <p:spPr>
          <a:xfrm>
            <a:off x="2971800" y="1164161"/>
            <a:ext cx="4419600" cy="569383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“The Results of Abolitionism”</a:t>
            </a:r>
            <a:r>
              <a:rPr lang="en-US" dirty="0" smtClean="0"/>
              <a:t/>
            </a:r>
            <a:br>
              <a:rPr lang="en-US" dirty="0" smtClean="0"/>
            </a:br>
            <a:r>
              <a:rPr lang="en-US" sz="1800" dirty="0" smtClean="0"/>
              <a:t>This is a complex cartoon that you’ll need to inspect carefully. Who is really “in charge” of this work force? Who are its principal victims? What does the cartoon tell you about class tensions and their relationship to racial tensions surrounding abolitionism?</a:t>
            </a:r>
            <a:r>
              <a:rPr lang="en-US" dirty="0" smtClean="0"/>
              <a:t/>
            </a:r>
            <a:br>
              <a:rPr lang="en-US" dirty="0" smtClean="0"/>
            </a:br>
            <a:endParaRPr lang="en-US" dirty="0"/>
          </a:p>
        </p:txBody>
      </p:sp>
      <p:pic>
        <p:nvPicPr>
          <p:cNvPr id="5" name="Content Placeholder 4" descr="2.jpg"/>
          <p:cNvPicPr>
            <a:picLocks noGrp="1" noChangeAspect="1"/>
          </p:cNvPicPr>
          <p:nvPr>
            <p:ph idx="1"/>
          </p:nvPr>
        </p:nvPicPr>
        <p:blipFill>
          <a:blip r:embed="rId3"/>
          <a:stretch>
            <a:fillRect/>
          </a:stretch>
        </p:blipFill>
        <p:spPr>
          <a:xfrm>
            <a:off x="2977716" y="1164161"/>
            <a:ext cx="4407767" cy="5693839"/>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t>“A Down(w)right Gabbler”</a:t>
            </a:r>
            <a:r>
              <a:rPr lang="en-US" dirty="0" smtClean="0"/>
              <a:t/>
            </a:r>
            <a:br>
              <a:rPr lang="en-US" dirty="0" smtClean="0"/>
            </a:br>
            <a:r>
              <a:rPr lang="en-US" sz="1800" dirty="0" smtClean="0"/>
              <a:t>(“Wright” refers to Francis Wright, a leading radical feminist of the 1820s and 30s) As we know, the abolitionist movement prominently featured women in public roles and was actually the seedbed of the antebellum women’s movement. How do these highly suggestive male and female images help us to understand those who opposed the abolitionists?</a:t>
            </a:r>
            <a:r>
              <a:rPr lang="en-US" dirty="0" smtClean="0"/>
              <a:t/>
            </a:r>
            <a:br>
              <a:rPr lang="en-US" dirty="0" smtClean="0"/>
            </a:br>
            <a:endParaRPr lang="en-US" dirty="0"/>
          </a:p>
        </p:txBody>
      </p:sp>
      <p:pic>
        <p:nvPicPr>
          <p:cNvPr id="5" name="Content Placeholder 4" descr="2.jpg"/>
          <p:cNvPicPr>
            <a:picLocks noGrp="1" noChangeAspect="1"/>
          </p:cNvPicPr>
          <p:nvPr>
            <p:ph idx="1"/>
          </p:nvPr>
        </p:nvPicPr>
        <p:blipFill>
          <a:blip r:embed="rId3"/>
          <a:stretch>
            <a:fillRect/>
          </a:stretch>
        </p:blipFill>
        <p:spPr>
          <a:xfrm>
            <a:off x="2057400" y="1415533"/>
            <a:ext cx="4724400" cy="5454239"/>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294</Words>
  <Application>Microsoft Office PowerPoint</Application>
  <PresentationFormat>On-screen Show (4:3)</PresentationFormat>
  <Paragraphs>32</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Images of Abolitionism</vt:lpstr>
      <vt:lpstr>“Abolitionist Alphabet”  What does this image tell you about abolitionist approaches to changing public opinion? How different were their approaches to those used by activist religious groups today? How different/similar are their assumptions about the nature of social change?  </vt:lpstr>
      <vt:lpstr>Antislavery Rally What does this reveal about the abolitionist movement’s composition? It’s appeal to a specific social class? Its assumptions about race, gender and class? </vt:lpstr>
      <vt:lpstr> Antislavery Token What does the image suggest about abolitionists’ assumptions about gender as well as race? To whom is this figure appealing? What can you determine about the psychology of the abolitionists’ efforts to change public opinion from the posture and motto of this emblem? What do you make of the fact that this is a token that can, like money, be passed from hand to hand? </vt:lpstr>
      <vt:lpstr>“Who Bids?” This image’s caption is very important to read carefully. What is the author saying about the various meaning of the images and their impacts on differing audiences in the South vs. the North, or on antislavery vs. proslavery views? </vt:lpstr>
      <vt:lpstr> “The Truth Shall Make You Free” Look carefully at the groupings of figures surrounding the main figure as well as at the figure herself. What do they tell you about the way in which the abolitionists envisioned emancipation? How is main figure a familiar one in American iconography? How does it reveal abolitionists’ assumptions about religion and gender? </vt:lpstr>
      <vt:lpstr>“Life in Philadelphia” What does this image tell you about black abolitionists’ actual social and political values as well as about how black activism was received by most people in the North. To what extent are these images familiar still today? </vt:lpstr>
      <vt:lpstr>“The Results of Abolitionism” This is a complex cartoon that you’ll need to inspect carefully. Who is really “in charge” of this work force? Who are its principal victims? What does the cartoon tell you about class tensions and their relationship to racial tensions surrounding abolitionism? </vt:lpstr>
      <vt:lpstr> “A Down(w)right Gabbler” (“Wright” refers to Francis Wright, a leading radical feminist of the 1820s and 30s) As we know, the abolitionist movement prominently featured women in public roles and was actually the seedbed of the antebellum women’s movement. How do these highly suggestive male and female images help us to understand those who opposed the abolitionists? </vt:lpstr>
      <vt:lpstr> “Practical Amalgamation” This very blunt and provocative anti-abolitionist image captures well most of why the abolitionists were so terribly hated in the North. The pictures on the wall include the British abolitionist/Irish emancipationist Daniel O’Connell. How do you relate elements in this tableau to other imagees you’ve seen in this collection? </vt:lpstr>
    </vt:vector>
  </TitlesOfParts>
  <Company>Yale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Images of Abolitionism</dc:title>
  <dc:creator>Singh, Sanjana</dc:creator>
  <cp:lastModifiedBy>Singh, Sanjana</cp:lastModifiedBy>
  <cp:revision>12</cp:revision>
  <dcterms:created xsi:type="dcterms:W3CDTF">2008-03-14T16:57:50Z</dcterms:created>
  <dcterms:modified xsi:type="dcterms:W3CDTF">2015-04-21T14:29:56Z</dcterms:modified>
</cp:coreProperties>
</file>