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70" r:id="rId3"/>
    <p:sldId id="257" r:id="rId4"/>
    <p:sldId id="260" r:id="rId5"/>
    <p:sldId id="259" r:id="rId6"/>
    <p:sldId id="262" r:id="rId7"/>
    <p:sldId id="263" r:id="rId8"/>
    <p:sldId id="264" r:id="rId9"/>
    <p:sldId id="269" r:id="rId10"/>
    <p:sldId id="265" r:id="rId11"/>
    <p:sldId id="268" r:id="rId12"/>
    <p:sldId id="267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116" y="3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319F2-ADF7-9246-A0D5-6385CD8EA25C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56ADB7-CA7C-C74C-8CAA-D8DC4382166F}">
      <dgm:prSet phldrT="[Text]"/>
      <dgm:spPr/>
      <dgm:t>
        <a:bodyPr/>
        <a:lstStyle/>
        <a:p>
          <a:pPr algn="ctr"/>
          <a:r>
            <a:rPr lang="en-US" dirty="0" smtClean="0"/>
            <a:t>Smell </a:t>
          </a:r>
          <a:endParaRPr lang="en-US" dirty="0"/>
        </a:p>
      </dgm:t>
    </dgm:pt>
    <dgm:pt modelId="{20DC8CFE-409F-894A-9E7A-024AC5A80AB5}" type="parTrans" cxnId="{2A6A5776-41D2-5443-9184-692812D864B9}">
      <dgm:prSet/>
      <dgm:spPr/>
      <dgm:t>
        <a:bodyPr/>
        <a:lstStyle/>
        <a:p>
          <a:pPr algn="ctr"/>
          <a:endParaRPr lang="en-US"/>
        </a:p>
      </dgm:t>
    </dgm:pt>
    <dgm:pt modelId="{BE97C191-3FBD-C146-8212-097B537D5553}" type="sibTrans" cxnId="{2A6A5776-41D2-5443-9184-692812D864B9}">
      <dgm:prSet/>
      <dgm:spPr/>
      <dgm:t>
        <a:bodyPr/>
        <a:lstStyle/>
        <a:p>
          <a:pPr algn="ctr"/>
          <a:endParaRPr lang="en-US"/>
        </a:p>
      </dgm:t>
    </dgm:pt>
    <dgm:pt modelId="{1D820FA4-9B37-394D-AEB5-F0BEE6DAF396}">
      <dgm:prSet phldrT="[Text]"/>
      <dgm:spPr/>
      <dgm:t>
        <a:bodyPr/>
        <a:lstStyle/>
        <a:p>
          <a:pPr algn="ctr"/>
          <a:r>
            <a:rPr lang="en-US" dirty="0" smtClean="0"/>
            <a:t>Taste</a:t>
          </a:r>
          <a:endParaRPr lang="en-US" dirty="0"/>
        </a:p>
      </dgm:t>
    </dgm:pt>
    <dgm:pt modelId="{479F13A4-4DD6-F543-B087-B644700EAB85}" type="parTrans" cxnId="{E29A70E9-179F-834D-8068-A8F00934DFC8}">
      <dgm:prSet/>
      <dgm:spPr/>
      <dgm:t>
        <a:bodyPr/>
        <a:lstStyle/>
        <a:p>
          <a:pPr algn="ctr"/>
          <a:endParaRPr lang="en-US"/>
        </a:p>
      </dgm:t>
    </dgm:pt>
    <dgm:pt modelId="{1EA84555-90E3-3240-B2F4-2FA31A2D4F99}" type="sibTrans" cxnId="{E29A70E9-179F-834D-8068-A8F00934DFC8}">
      <dgm:prSet/>
      <dgm:spPr/>
      <dgm:t>
        <a:bodyPr/>
        <a:lstStyle/>
        <a:p>
          <a:pPr algn="ctr"/>
          <a:endParaRPr lang="en-US"/>
        </a:p>
      </dgm:t>
    </dgm:pt>
    <dgm:pt modelId="{E4DA38CC-7B3A-5148-B30F-4A0D6392D75C}">
      <dgm:prSet phldrT="[Text]"/>
      <dgm:spPr/>
      <dgm:t>
        <a:bodyPr/>
        <a:lstStyle/>
        <a:p>
          <a:pPr algn="ctr"/>
          <a:r>
            <a:rPr lang="en-US" dirty="0" smtClean="0"/>
            <a:t>Touch</a:t>
          </a:r>
          <a:endParaRPr lang="en-US" dirty="0"/>
        </a:p>
      </dgm:t>
    </dgm:pt>
    <dgm:pt modelId="{1E5ACAD1-A4FC-4047-A84A-40A0982CE119}" type="parTrans" cxnId="{61876604-5578-134D-A7C2-E32032024033}">
      <dgm:prSet/>
      <dgm:spPr/>
      <dgm:t>
        <a:bodyPr/>
        <a:lstStyle/>
        <a:p>
          <a:pPr algn="ctr"/>
          <a:endParaRPr lang="en-US"/>
        </a:p>
      </dgm:t>
    </dgm:pt>
    <dgm:pt modelId="{C46098DC-02EF-F640-8084-F12B97505193}" type="sibTrans" cxnId="{61876604-5578-134D-A7C2-E32032024033}">
      <dgm:prSet/>
      <dgm:spPr/>
      <dgm:t>
        <a:bodyPr/>
        <a:lstStyle/>
        <a:p>
          <a:pPr algn="ctr"/>
          <a:endParaRPr lang="en-US"/>
        </a:p>
      </dgm:t>
    </dgm:pt>
    <dgm:pt modelId="{CAFEC544-3E14-7B48-A516-D6F2AACC19CA}">
      <dgm:prSet phldrT="[Text]"/>
      <dgm:spPr/>
      <dgm:t>
        <a:bodyPr/>
        <a:lstStyle/>
        <a:p>
          <a:pPr algn="ctr"/>
          <a:r>
            <a:rPr lang="en-US" dirty="0" smtClean="0"/>
            <a:t>Hear</a:t>
          </a:r>
          <a:endParaRPr lang="en-US" dirty="0"/>
        </a:p>
      </dgm:t>
    </dgm:pt>
    <dgm:pt modelId="{F23F572F-5D1A-6740-A997-A0382D67463B}" type="parTrans" cxnId="{6382EB85-02FC-7A44-9AD6-641F4B311391}">
      <dgm:prSet/>
      <dgm:spPr/>
      <dgm:t>
        <a:bodyPr/>
        <a:lstStyle/>
        <a:p>
          <a:pPr algn="ctr"/>
          <a:endParaRPr lang="en-US"/>
        </a:p>
      </dgm:t>
    </dgm:pt>
    <dgm:pt modelId="{24506C39-0BF3-E64B-8BD7-5952D15E7378}" type="sibTrans" cxnId="{6382EB85-02FC-7A44-9AD6-641F4B311391}">
      <dgm:prSet/>
      <dgm:spPr/>
      <dgm:t>
        <a:bodyPr/>
        <a:lstStyle/>
        <a:p>
          <a:pPr algn="ctr"/>
          <a:endParaRPr lang="en-US"/>
        </a:p>
      </dgm:t>
    </dgm:pt>
    <dgm:pt modelId="{E235F932-F000-414C-93B0-435957F8639D}">
      <dgm:prSet phldrT="[Text]"/>
      <dgm:spPr/>
      <dgm:t>
        <a:bodyPr/>
        <a:lstStyle/>
        <a:p>
          <a:pPr algn="ctr"/>
          <a:r>
            <a:rPr lang="en-US" dirty="0" smtClean="0"/>
            <a:t>See</a:t>
          </a:r>
          <a:endParaRPr lang="en-US" dirty="0"/>
        </a:p>
      </dgm:t>
    </dgm:pt>
    <dgm:pt modelId="{7588D2FC-B4DA-2549-AC5E-7B9F52B3AEEF}" type="parTrans" cxnId="{48256074-209D-EB43-893F-AE62C421AA50}">
      <dgm:prSet/>
      <dgm:spPr/>
      <dgm:t>
        <a:bodyPr/>
        <a:lstStyle/>
        <a:p>
          <a:pPr algn="ctr"/>
          <a:endParaRPr lang="en-US"/>
        </a:p>
      </dgm:t>
    </dgm:pt>
    <dgm:pt modelId="{0B99E5C7-BD4B-6A47-AE8A-B72C05E40EB3}" type="sibTrans" cxnId="{48256074-209D-EB43-893F-AE62C421AA50}">
      <dgm:prSet/>
      <dgm:spPr/>
      <dgm:t>
        <a:bodyPr/>
        <a:lstStyle/>
        <a:p>
          <a:pPr algn="ctr"/>
          <a:endParaRPr lang="en-US"/>
        </a:p>
      </dgm:t>
    </dgm:pt>
    <dgm:pt modelId="{F8427730-86DC-0A4A-9F2B-04E6515E28BD}" type="pres">
      <dgm:prSet presAssocID="{54B319F2-ADF7-9246-A0D5-6385CD8EA2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6135E39-3CEC-1045-8532-7E504E3D9C01}" type="pres">
      <dgm:prSet presAssocID="{0956ADB7-CA7C-C74C-8CAA-D8DC438216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CEBC55-F501-D040-845A-C8DE9D2EA3ED}" type="pres">
      <dgm:prSet presAssocID="{0956ADB7-CA7C-C74C-8CAA-D8DC4382166F}" presName="spNode" presStyleCnt="0"/>
      <dgm:spPr/>
    </dgm:pt>
    <dgm:pt modelId="{B4ADA671-D8D5-5647-8174-7059924628A4}" type="pres">
      <dgm:prSet presAssocID="{BE97C191-3FBD-C146-8212-097B537D5553}" presName="sibTrans" presStyleLbl="sibTrans1D1" presStyleIdx="0" presStyleCnt="5"/>
      <dgm:spPr/>
      <dgm:t>
        <a:bodyPr/>
        <a:lstStyle/>
        <a:p>
          <a:endParaRPr lang="en-GB"/>
        </a:p>
      </dgm:t>
    </dgm:pt>
    <dgm:pt modelId="{0CC3152C-B8BA-4C46-9474-89F06AF39E65}" type="pres">
      <dgm:prSet presAssocID="{1D820FA4-9B37-394D-AEB5-F0BEE6DAF39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E0F7C7-1490-6F48-935E-BC95BE8D8C65}" type="pres">
      <dgm:prSet presAssocID="{1D820FA4-9B37-394D-AEB5-F0BEE6DAF396}" presName="spNode" presStyleCnt="0"/>
      <dgm:spPr/>
    </dgm:pt>
    <dgm:pt modelId="{8F3E6F2C-C6E7-1A46-AF1F-1F25B89217CC}" type="pres">
      <dgm:prSet presAssocID="{1EA84555-90E3-3240-B2F4-2FA31A2D4F99}" presName="sibTrans" presStyleLbl="sibTrans1D1" presStyleIdx="1" presStyleCnt="5"/>
      <dgm:spPr/>
      <dgm:t>
        <a:bodyPr/>
        <a:lstStyle/>
        <a:p>
          <a:endParaRPr lang="en-GB"/>
        </a:p>
      </dgm:t>
    </dgm:pt>
    <dgm:pt modelId="{FA20665A-92A9-1143-98F1-15074734D29E}" type="pres">
      <dgm:prSet presAssocID="{E4DA38CC-7B3A-5148-B30F-4A0D6392D75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13A086-B497-3C4B-A961-93BE638FF0AE}" type="pres">
      <dgm:prSet presAssocID="{E4DA38CC-7B3A-5148-B30F-4A0D6392D75C}" presName="spNode" presStyleCnt="0"/>
      <dgm:spPr/>
    </dgm:pt>
    <dgm:pt modelId="{ABADE03B-B7B2-4C42-8F94-247B57168E64}" type="pres">
      <dgm:prSet presAssocID="{C46098DC-02EF-F640-8084-F12B97505193}" presName="sibTrans" presStyleLbl="sibTrans1D1" presStyleIdx="2" presStyleCnt="5"/>
      <dgm:spPr/>
      <dgm:t>
        <a:bodyPr/>
        <a:lstStyle/>
        <a:p>
          <a:endParaRPr lang="en-GB"/>
        </a:p>
      </dgm:t>
    </dgm:pt>
    <dgm:pt modelId="{8606D665-0CF3-984B-ACF3-EE21E2E2E5FE}" type="pres">
      <dgm:prSet presAssocID="{CAFEC544-3E14-7B48-A516-D6F2AACC19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7ED2AB-D357-3342-AC88-6A18EFC6D52A}" type="pres">
      <dgm:prSet presAssocID="{CAFEC544-3E14-7B48-A516-D6F2AACC19CA}" presName="spNode" presStyleCnt="0"/>
      <dgm:spPr/>
    </dgm:pt>
    <dgm:pt modelId="{F52372C1-79F8-3541-BD3F-2C74CB713725}" type="pres">
      <dgm:prSet presAssocID="{24506C39-0BF3-E64B-8BD7-5952D15E7378}" presName="sibTrans" presStyleLbl="sibTrans1D1" presStyleIdx="3" presStyleCnt="5"/>
      <dgm:spPr/>
      <dgm:t>
        <a:bodyPr/>
        <a:lstStyle/>
        <a:p>
          <a:endParaRPr lang="en-GB"/>
        </a:p>
      </dgm:t>
    </dgm:pt>
    <dgm:pt modelId="{098D51B1-5F74-DB41-89FF-DFED06239951}" type="pres">
      <dgm:prSet presAssocID="{E235F932-F000-414C-93B0-435957F863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E85625-45F1-CD45-AC1B-9DF381F3C77B}" type="pres">
      <dgm:prSet presAssocID="{E235F932-F000-414C-93B0-435957F8639D}" presName="spNode" presStyleCnt="0"/>
      <dgm:spPr/>
    </dgm:pt>
    <dgm:pt modelId="{181394B8-F7FE-4F4A-A774-90EA5BDF18A2}" type="pres">
      <dgm:prSet presAssocID="{0B99E5C7-BD4B-6A47-AE8A-B72C05E40EB3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2A6A5776-41D2-5443-9184-692812D864B9}" srcId="{54B319F2-ADF7-9246-A0D5-6385CD8EA25C}" destId="{0956ADB7-CA7C-C74C-8CAA-D8DC4382166F}" srcOrd="0" destOrd="0" parTransId="{20DC8CFE-409F-894A-9E7A-024AC5A80AB5}" sibTransId="{BE97C191-3FBD-C146-8212-097B537D5553}"/>
    <dgm:cxn modelId="{61876604-5578-134D-A7C2-E32032024033}" srcId="{54B319F2-ADF7-9246-A0D5-6385CD8EA25C}" destId="{E4DA38CC-7B3A-5148-B30F-4A0D6392D75C}" srcOrd="2" destOrd="0" parTransId="{1E5ACAD1-A4FC-4047-A84A-40A0982CE119}" sibTransId="{C46098DC-02EF-F640-8084-F12B97505193}"/>
    <dgm:cxn modelId="{547E7E5D-941C-ED49-AB03-35610F192496}" type="presOf" srcId="{C46098DC-02EF-F640-8084-F12B97505193}" destId="{ABADE03B-B7B2-4C42-8F94-247B57168E64}" srcOrd="0" destOrd="0" presId="urn:microsoft.com/office/officeart/2005/8/layout/cycle6"/>
    <dgm:cxn modelId="{6382EB85-02FC-7A44-9AD6-641F4B311391}" srcId="{54B319F2-ADF7-9246-A0D5-6385CD8EA25C}" destId="{CAFEC544-3E14-7B48-A516-D6F2AACC19CA}" srcOrd="3" destOrd="0" parTransId="{F23F572F-5D1A-6740-A997-A0382D67463B}" sibTransId="{24506C39-0BF3-E64B-8BD7-5952D15E7378}"/>
    <dgm:cxn modelId="{C5E36ECC-2B37-C54F-A959-094677CDA22B}" type="presOf" srcId="{E235F932-F000-414C-93B0-435957F8639D}" destId="{098D51B1-5F74-DB41-89FF-DFED06239951}" srcOrd="0" destOrd="0" presId="urn:microsoft.com/office/officeart/2005/8/layout/cycle6"/>
    <dgm:cxn modelId="{142625C9-2B71-994F-841A-5A2F017335F3}" type="presOf" srcId="{CAFEC544-3E14-7B48-A516-D6F2AACC19CA}" destId="{8606D665-0CF3-984B-ACF3-EE21E2E2E5FE}" srcOrd="0" destOrd="0" presId="urn:microsoft.com/office/officeart/2005/8/layout/cycle6"/>
    <dgm:cxn modelId="{AD17C334-75D7-0342-B9B4-278AD18C84E4}" type="presOf" srcId="{0B99E5C7-BD4B-6A47-AE8A-B72C05E40EB3}" destId="{181394B8-F7FE-4F4A-A774-90EA5BDF18A2}" srcOrd="0" destOrd="0" presId="urn:microsoft.com/office/officeart/2005/8/layout/cycle6"/>
    <dgm:cxn modelId="{C7F0F197-2546-0643-8E53-6E4D17F70106}" type="presOf" srcId="{54B319F2-ADF7-9246-A0D5-6385CD8EA25C}" destId="{F8427730-86DC-0A4A-9F2B-04E6515E28BD}" srcOrd="0" destOrd="0" presId="urn:microsoft.com/office/officeart/2005/8/layout/cycle6"/>
    <dgm:cxn modelId="{82BF0783-B950-3F48-AC5C-7D4BA8D4AA25}" type="presOf" srcId="{0956ADB7-CA7C-C74C-8CAA-D8DC4382166F}" destId="{66135E39-3CEC-1045-8532-7E504E3D9C01}" srcOrd="0" destOrd="0" presId="urn:microsoft.com/office/officeart/2005/8/layout/cycle6"/>
    <dgm:cxn modelId="{A4D743EE-14B6-944B-AC26-301AB2409C79}" type="presOf" srcId="{E4DA38CC-7B3A-5148-B30F-4A0D6392D75C}" destId="{FA20665A-92A9-1143-98F1-15074734D29E}" srcOrd="0" destOrd="0" presId="urn:microsoft.com/office/officeart/2005/8/layout/cycle6"/>
    <dgm:cxn modelId="{48256074-209D-EB43-893F-AE62C421AA50}" srcId="{54B319F2-ADF7-9246-A0D5-6385CD8EA25C}" destId="{E235F932-F000-414C-93B0-435957F8639D}" srcOrd="4" destOrd="0" parTransId="{7588D2FC-B4DA-2549-AC5E-7B9F52B3AEEF}" sibTransId="{0B99E5C7-BD4B-6A47-AE8A-B72C05E40EB3}"/>
    <dgm:cxn modelId="{8BD2F86F-2914-4A48-AD92-253A9A39A606}" type="presOf" srcId="{24506C39-0BF3-E64B-8BD7-5952D15E7378}" destId="{F52372C1-79F8-3541-BD3F-2C74CB713725}" srcOrd="0" destOrd="0" presId="urn:microsoft.com/office/officeart/2005/8/layout/cycle6"/>
    <dgm:cxn modelId="{CE2CEAF2-AA22-3F4E-B71F-EAAAA3DD4849}" type="presOf" srcId="{BE97C191-3FBD-C146-8212-097B537D5553}" destId="{B4ADA671-D8D5-5647-8174-7059924628A4}" srcOrd="0" destOrd="0" presId="urn:microsoft.com/office/officeart/2005/8/layout/cycle6"/>
    <dgm:cxn modelId="{0179386B-CE14-754B-BED0-06D0F0213D1E}" type="presOf" srcId="{1EA84555-90E3-3240-B2F4-2FA31A2D4F99}" destId="{8F3E6F2C-C6E7-1A46-AF1F-1F25B89217CC}" srcOrd="0" destOrd="0" presId="urn:microsoft.com/office/officeart/2005/8/layout/cycle6"/>
    <dgm:cxn modelId="{E29A70E9-179F-834D-8068-A8F00934DFC8}" srcId="{54B319F2-ADF7-9246-A0D5-6385CD8EA25C}" destId="{1D820FA4-9B37-394D-AEB5-F0BEE6DAF396}" srcOrd="1" destOrd="0" parTransId="{479F13A4-4DD6-F543-B087-B644700EAB85}" sibTransId="{1EA84555-90E3-3240-B2F4-2FA31A2D4F99}"/>
    <dgm:cxn modelId="{7D25E885-4434-B74E-8138-92F9871F7AEE}" type="presOf" srcId="{1D820FA4-9B37-394D-AEB5-F0BEE6DAF396}" destId="{0CC3152C-B8BA-4C46-9474-89F06AF39E65}" srcOrd="0" destOrd="0" presId="urn:microsoft.com/office/officeart/2005/8/layout/cycle6"/>
    <dgm:cxn modelId="{2E7B0C43-81D4-5A4E-9B7A-58E95DDEE146}" type="presParOf" srcId="{F8427730-86DC-0A4A-9F2B-04E6515E28BD}" destId="{66135E39-3CEC-1045-8532-7E504E3D9C01}" srcOrd="0" destOrd="0" presId="urn:microsoft.com/office/officeart/2005/8/layout/cycle6"/>
    <dgm:cxn modelId="{A74A500B-4BBB-3D4B-A4C4-0E2D63B684A8}" type="presParOf" srcId="{F8427730-86DC-0A4A-9F2B-04E6515E28BD}" destId="{86CEBC55-F501-D040-845A-C8DE9D2EA3ED}" srcOrd="1" destOrd="0" presId="urn:microsoft.com/office/officeart/2005/8/layout/cycle6"/>
    <dgm:cxn modelId="{0A91541E-E6FF-3E4D-81F7-81D17A86F2E7}" type="presParOf" srcId="{F8427730-86DC-0A4A-9F2B-04E6515E28BD}" destId="{B4ADA671-D8D5-5647-8174-7059924628A4}" srcOrd="2" destOrd="0" presId="urn:microsoft.com/office/officeart/2005/8/layout/cycle6"/>
    <dgm:cxn modelId="{F5CE22A4-D56E-6241-8483-423F880A0514}" type="presParOf" srcId="{F8427730-86DC-0A4A-9F2B-04E6515E28BD}" destId="{0CC3152C-B8BA-4C46-9474-89F06AF39E65}" srcOrd="3" destOrd="0" presId="urn:microsoft.com/office/officeart/2005/8/layout/cycle6"/>
    <dgm:cxn modelId="{61639871-54BA-B84C-B8F7-E79C226C3545}" type="presParOf" srcId="{F8427730-86DC-0A4A-9F2B-04E6515E28BD}" destId="{1FE0F7C7-1490-6F48-935E-BC95BE8D8C65}" srcOrd="4" destOrd="0" presId="urn:microsoft.com/office/officeart/2005/8/layout/cycle6"/>
    <dgm:cxn modelId="{D9E19097-E33A-3F4F-8EF4-BF37DEBEDD0B}" type="presParOf" srcId="{F8427730-86DC-0A4A-9F2B-04E6515E28BD}" destId="{8F3E6F2C-C6E7-1A46-AF1F-1F25B89217CC}" srcOrd="5" destOrd="0" presId="urn:microsoft.com/office/officeart/2005/8/layout/cycle6"/>
    <dgm:cxn modelId="{E11CE0C3-F0EC-D34F-99FB-60EF4F31C68B}" type="presParOf" srcId="{F8427730-86DC-0A4A-9F2B-04E6515E28BD}" destId="{FA20665A-92A9-1143-98F1-15074734D29E}" srcOrd="6" destOrd="0" presId="urn:microsoft.com/office/officeart/2005/8/layout/cycle6"/>
    <dgm:cxn modelId="{46E0C9B4-AE31-6841-9CC9-539332558726}" type="presParOf" srcId="{F8427730-86DC-0A4A-9F2B-04E6515E28BD}" destId="{D713A086-B497-3C4B-A961-93BE638FF0AE}" srcOrd="7" destOrd="0" presId="urn:microsoft.com/office/officeart/2005/8/layout/cycle6"/>
    <dgm:cxn modelId="{995A9228-9B9E-714A-B382-6D014CDC932B}" type="presParOf" srcId="{F8427730-86DC-0A4A-9F2B-04E6515E28BD}" destId="{ABADE03B-B7B2-4C42-8F94-247B57168E64}" srcOrd="8" destOrd="0" presId="urn:microsoft.com/office/officeart/2005/8/layout/cycle6"/>
    <dgm:cxn modelId="{AE2D5855-32A4-DA49-A5CF-AA79B2DE0F58}" type="presParOf" srcId="{F8427730-86DC-0A4A-9F2B-04E6515E28BD}" destId="{8606D665-0CF3-984B-ACF3-EE21E2E2E5FE}" srcOrd="9" destOrd="0" presId="urn:microsoft.com/office/officeart/2005/8/layout/cycle6"/>
    <dgm:cxn modelId="{C812904C-2C86-2444-8D8F-342030BB5BB2}" type="presParOf" srcId="{F8427730-86DC-0A4A-9F2B-04E6515E28BD}" destId="{DD7ED2AB-D357-3342-AC88-6A18EFC6D52A}" srcOrd="10" destOrd="0" presId="urn:microsoft.com/office/officeart/2005/8/layout/cycle6"/>
    <dgm:cxn modelId="{A195E089-2F24-2345-BF9D-2682D5C737AC}" type="presParOf" srcId="{F8427730-86DC-0A4A-9F2B-04E6515E28BD}" destId="{F52372C1-79F8-3541-BD3F-2C74CB713725}" srcOrd="11" destOrd="0" presId="urn:microsoft.com/office/officeart/2005/8/layout/cycle6"/>
    <dgm:cxn modelId="{40ACF8D3-7C3E-674D-8770-DFCB83AC9237}" type="presParOf" srcId="{F8427730-86DC-0A4A-9F2B-04E6515E28BD}" destId="{098D51B1-5F74-DB41-89FF-DFED06239951}" srcOrd="12" destOrd="0" presId="urn:microsoft.com/office/officeart/2005/8/layout/cycle6"/>
    <dgm:cxn modelId="{8F5DEA50-129B-D44C-B37C-2309FA819D7E}" type="presParOf" srcId="{F8427730-86DC-0A4A-9F2B-04E6515E28BD}" destId="{6DE85625-45F1-CD45-AC1B-9DF381F3C77B}" srcOrd="13" destOrd="0" presId="urn:microsoft.com/office/officeart/2005/8/layout/cycle6"/>
    <dgm:cxn modelId="{E62B4014-A86B-4949-9C1E-26BA9ED0DF63}" type="presParOf" srcId="{F8427730-86DC-0A4A-9F2B-04E6515E28BD}" destId="{181394B8-F7FE-4F4A-A774-90EA5BDF18A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135E39-3CEC-1045-8532-7E504E3D9C01}">
      <dsp:nvSpPr>
        <dsp:cNvPr id="0" name=""/>
        <dsp:cNvSpPr/>
      </dsp:nvSpPr>
      <dsp:spPr>
        <a:xfrm>
          <a:off x="1783967" y="2410"/>
          <a:ext cx="1089255" cy="7080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Smell </a:t>
          </a:r>
          <a:endParaRPr lang="en-US" sz="2200" kern="1200" dirty="0"/>
        </a:p>
      </dsp:txBody>
      <dsp:txXfrm>
        <a:off x="1783967" y="2410"/>
        <a:ext cx="1089255" cy="708015"/>
      </dsp:txXfrm>
    </dsp:sp>
    <dsp:sp modelId="{B4ADA671-D8D5-5647-8174-7059924628A4}">
      <dsp:nvSpPr>
        <dsp:cNvPr id="0" name=""/>
        <dsp:cNvSpPr/>
      </dsp:nvSpPr>
      <dsp:spPr>
        <a:xfrm>
          <a:off x="915229" y="356418"/>
          <a:ext cx="2826731" cy="2826731"/>
        </a:xfrm>
        <a:custGeom>
          <a:avLst/>
          <a:gdLst/>
          <a:ahLst/>
          <a:cxnLst/>
          <a:rect l="0" t="0" r="0" b="0"/>
          <a:pathLst>
            <a:path>
              <a:moveTo>
                <a:pt x="1965461" y="112291"/>
              </a:moveTo>
              <a:arcTo wR="1413365" hR="1413365" stAng="17579602" swAng="19594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3152C-B8BA-4C46-9474-89F06AF39E65}">
      <dsp:nvSpPr>
        <dsp:cNvPr id="0" name=""/>
        <dsp:cNvSpPr/>
      </dsp:nvSpPr>
      <dsp:spPr>
        <a:xfrm>
          <a:off x="3128158" y="979022"/>
          <a:ext cx="1089255" cy="7080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Taste</a:t>
          </a:r>
          <a:endParaRPr lang="en-US" sz="2200" kern="1200" dirty="0"/>
        </a:p>
      </dsp:txBody>
      <dsp:txXfrm>
        <a:off x="3128158" y="979022"/>
        <a:ext cx="1089255" cy="708015"/>
      </dsp:txXfrm>
    </dsp:sp>
    <dsp:sp modelId="{8F3E6F2C-C6E7-1A46-AF1F-1F25B89217CC}">
      <dsp:nvSpPr>
        <dsp:cNvPr id="0" name=""/>
        <dsp:cNvSpPr/>
      </dsp:nvSpPr>
      <dsp:spPr>
        <a:xfrm>
          <a:off x="915229" y="356418"/>
          <a:ext cx="2826731" cy="2826731"/>
        </a:xfrm>
        <a:custGeom>
          <a:avLst/>
          <a:gdLst/>
          <a:ahLst/>
          <a:cxnLst/>
          <a:rect l="0" t="0" r="0" b="0"/>
          <a:pathLst>
            <a:path>
              <a:moveTo>
                <a:pt x="2824807" y="1339648"/>
              </a:moveTo>
              <a:arcTo wR="1413365" hR="1413365" stAng="21420614" swAng="21947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0665A-92A9-1143-98F1-15074734D29E}">
      <dsp:nvSpPr>
        <dsp:cNvPr id="0" name=""/>
        <dsp:cNvSpPr/>
      </dsp:nvSpPr>
      <dsp:spPr>
        <a:xfrm>
          <a:off x="2614723" y="2559213"/>
          <a:ext cx="1089255" cy="7080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Touch</a:t>
          </a:r>
          <a:endParaRPr lang="en-US" sz="2200" kern="1200" dirty="0"/>
        </a:p>
      </dsp:txBody>
      <dsp:txXfrm>
        <a:off x="2614723" y="2559213"/>
        <a:ext cx="1089255" cy="708015"/>
      </dsp:txXfrm>
    </dsp:sp>
    <dsp:sp modelId="{ABADE03B-B7B2-4C42-8F94-247B57168E64}">
      <dsp:nvSpPr>
        <dsp:cNvPr id="0" name=""/>
        <dsp:cNvSpPr/>
      </dsp:nvSpPr>
      <dsp:spPr>
        <a:xfrm>
          <a:off x="915229" y="356418"/>
          <a:ext cx="2826731" cy="2826731"/>
        </a:xfrm>
        <a:custGeom>
          <a:avLst/>
          <a:gdLst/>
          <a:ahLst/>
          <a:cxnLst/>
          <a:rect l="0" t="0" r="0" b="0"/>
          <a:pathLst>
            <a:path>
              <a:moveTo>
                <a:pt x="1693887" y="2798613"/>
              </a:moveTo>
              <a:arcTo wR="1413365" hR="1413365" stAng="4713123" swAng="13737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6D665-0CF3-984B-ACF3-EE21E2E2E5FE}">
      <dsp:nvSpPr>
        <dsp:cNvPr id="0" name=""/>
        <dsp:cNvSpPr/>
      </dsp:nvSpPr>
      <dsp:spPr>
        <a:xfrm>
          <a:off x="953212" y="2559213"/>
          <a:ext cx="1089255" cy="7080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Hear</a:t>
          </a:r>
          <a:endParaRPr lang="en-US" sz="2200" kern="1200" dirty="0"/>
        </a:p>
      </dsp:txBody>
      <dsp:txXfrm>
        <a:off x="953212" y="2559213"/>
        <a:ext cx="1089255" cy="708015"/>
      </dsp:txXfrm>
    </dsp:sp>
    <dsp:sp modelId="{F52372C1-79F8-3541-BD3F-2C74CB713725}">
      <dsp:nvSpPr>
        <dsp:cNvPr id="0" name=""/>
        <dsp:cNvSpPr/>
      </dsp:nvSpPr>
      <dsp:spPr>
        <a:xfrm>
          <a:off x="915229" y="356418"/>
          <a:ext cx="2826731" cy="2826731"/>
        </a:xfrm>
        <a:custGeom>
          <a:avLst/>
          <a:gdLst/>
          <a:ahLst/>
          <a:cxnLst/>
          <a:rect l="0" t="0" r="0" b="0"/>
          <a:pathLst>
            <a:path>
              <a:moveTo>
                <a:pt x="235989" y="2195278"/>
              </a:moveTo>
              <a:arcTo wR="1413365" hR="1413365" stAng="8784677" swAng="21947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D51B1-5F74-DB41-89FF-DFED06239951}">
      <dsp:nvSpPr>
        <dsp:cNvPr id="0" name=""/>
        <dsp:cNvSpPr/>
      </dsp:nvSpPr>
      <dsp:spPr>
        <a:xfrm>
          <a:off x="439777" y="979022"/>
          <a:ext cx="1089255" cy="7080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See</a:t>
          </a:r>
          <a:endParaRPr lang="en-US" sz="2200" kern="1200" dirty="0"/>
        </a:p>
      </dsp:txBody>
      <dsp:txXfrm>
        <a:off x="439777" y="979022"/>
        <a:ext cx="1089255" cy="708015"/>
      </dsp:txXfrm>
    </dsp:sp>
    <dsp:sp modelId="{181394B8-F7FE-4F4A-A774-90EA5BDF18A2}">
      <dsp:nvSpPr>
        <dsp:cNvPr id="0" name=""/>
        <dsp:cNvSpPr/>
      </dsp:nvSpPr>
      <dsp:spPr>
        <a:xfrm>
          <a:off x="915229" y="356418"/>
          <a:ext cx="2826731" cy="2826731"/>
        </a:xfrm>
        <a:custGeom>
          <a:avLst/>
          <a:gdLst/>
          <a:ahLst/>
          <a:cxnLst/>
          <a:rect l="0" t="0" r="0" b="0"/>
          <a:pathLst>
            <a:path>
              <a:moveTo>
                <a:pt x="246467" y="615901"/>
              </a:moveTo>
              <a:arcTo wR="1413365" hR="1413365" stAng="12860934" swAng="19594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86822" y="-28681"/>
            <a:ext cx="2628900" cy="3083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0024" y="3611301"/>
            <a:ext cx="2485016" cy="22695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0024" y="5894774"/>
            <a:ext cx="2482352" cy="168083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4058" y="2022438"/>
            <a:ext cx="1600200" cy="1001308"/>
          </a:xfrm>
        </p:spPr>
        <p:txBody>
          <a:bodyPr anchor="b"/>
          <a:lstStyle>
            <a:lvl1pPr algn="l">
              <a:defRPr sz="2400"/>
            </a:lvl1pPr>
          </a:lstStyle>
          <a:p>
            <a:fld id="{4251665B-C24A-4702-B522-6A4334602E03}" type="datetimeFigureOut">
              <a:rPr lang="en-US" smtClean="0"/>
              <a:pPr/>
              <a:t>8/6/2011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7640" y="7626622"/>
            <a:ext cx="2123694" cy="486833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6822" y="7626622"/>
            <a:ext cx="482750" cy="4868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8/6/2011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373529"/>
            <a:ext cx="1113340" cy="6373792"/>
          </a:xfrm>
        </p:spPr>
        <p:txBody>
          <a:bodyPr vert="eaVert"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972" y="1373529"/>
            <a:ext cx="4067778" cy="637379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8/6/2011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8/6/2011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84" y="3867773"/>
            <a:ext cx="4978101" cy="18161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84" y="5689601"/>
            <a:ext cx="4978100" cy="202721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8/6/2011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8/6/2011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81812" y="3084576"/>
            <a:ext cx="2564892" cy="465734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084575"/>
            <a:ext cx="2564892" cy="465734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083" y="3088012"/>
            <a:ext cx="2292861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291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8878" y="3088013"/>
            <a:ext cx="2291788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64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8/6/2011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8/6/2011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8/6/2011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8/6/2011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21" y="1142036"/>
            <a:ext cx="2317830" cy="68676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875" y="3543246"/>
            <a:ext cx="2478429" cy="195087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2444" y="5515992"/>
            <a:ext cx="2474088" cy="2023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818" y="3547872"/>
            <a:ext cx="2475738" cy="195072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3907" y="925060"/>
            <a:ext cx="2519717" cy="7290816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0973" y="5510785"/>
            <a:ext cx="2475430" cy="202608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8/6/2011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28600" y="0"/>
            <a:ext cx="7449249" cy="9144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42900" y="444650"/>
            <a:ext cx="6172200" cy="824752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20932" y="-28681"/>
            <a:ext cx="2759337" cy="93232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2618" y="1370219"/>
            <a:ext cx="5268558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19" y="3098203"/>
            <a:ext cx="5082988" cy="46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8041" y="29932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8/6/2011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1086" y="7802881"/>
            <a:ext cx="26266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atin typeface="Bernard MT Condensed"/>
                <a:cs typeface="Bernard MT Condensed"/>
              </a:rPr>
              <a:t>Slavery Project</a:t>
            </a:r>
            <a:endParaRPr lang="en-US" sz="6600" dirty="0">
              <a:latin typeface="Bernard MT Condensed"/>
              <a:cs typeface="Bernard MT Condens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2011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664" y="571503"/>
            <a:ext cx="1750857" cy="1949287"/>
          </a:xfrm>
          <a:prstGeom prst="rect">
            <a:avLst/>
          </a:prstGeom>
        </p:spPr>
      </p:pic>
      <p:pic>
        <p:nvPicPr>
          <p:cNvPr id="7" name="Picture 6" descr="adinkra symbol for unit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27" y="3196163"/>
            <a:ext cx="2395730" cy="2700110"/>
          </a:xfrm>
          <a:prstGeom prst="rect">
            <a:avLst/>
          </a:prstGeom>
        </p:spPr>
      </p:pic>
      <p:pic>
        <p:nvPicPr>
          <p:cNvPr id="8" name="Picture 7" descr="Ghana (71).JPG"/>
          <p:cNvPicPr>
            <a:picLocks noChangeAspect="1"/>
          </p:cNvPicPr>
          <p:nvPr/>
        </p:nvPicPr>
        <p:blipFill>
          <a:blip r:embed="rId4" cstate="print"/>
          <a:srcRect l="30366" t="69634" r="61044" b="15641"/>
          <a:stretch>
            <a:fillRect/>
          </a:stretch>
        </p:blipFill>
        <p:spPr>
          <a:xfrm>
            <a:off x="949638" y="6562067"/>
            <a:ext cx="1663071" cy="21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24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46" y="-205325"/>
            <a:ext cx="6272454" cy="152400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 smtClean="0">
                <a:solidFill>
                  <a:srgbClr val="000000"/>
                </a:solidFill>
              </a:rPr>
              <a:t>The Middle Passage</a:t>
            </a:r>
            <a:endParaRPr lang="en-GB" sz="1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40" y="1318675"/>
            <a:ext cx="6172200" cy="766470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1200" dirty="0" smtClean="0"/>
              <a:t>Watch the video clip and then complete the ’Senses Map’ to record the experiences of a slave on the journey across the Atlantic Ocean.  It has been started for you ….</a:t>
            </a:r>
            <a:endParaRPr lang="en-GB" sz="1200" dirty="0"/>
          </a:p>
          <a:p>
            <a:pPr marL="68580" indent="0">
              <a:buNone/>
            </a:pPr>
            <a:endParaRPr lang="en-GB" sz="1200" dirty="0" smtClean="0"/>
          </a:p>
          <a:p>
            <a:pPr marL="68580" indent="0">
              <a:buNone/>
            </a:pPr>
            <a:endParaRPr lang="en-GB" sz="1200" dirty="0"/>
          </a:p>
          <a:p>
            <a:pPr marL="68580" indent="0">
              <a:buNone/>
            </a:pPr>
            <a:endParaRPr lang="en-GB" sz="1200" dirty="0" smtClean="0"/>
          </a:p>
          <a:p>
            <a:pPr marL="68580" indent="0">
              <a:buNone/>
            </a:pPr>
            <a:endParaRPr lang="en-GB" sz="1200" dirty="0"/>
          </a:p>
          <a:p>
            <a:pPr marL="68580" indent="0">
              <a:buNone/>
            </a:pPr>
            <a:endParaRPr lang="en-GB" sz="1200" dirty="0" smtClean="0"/>
          </a:p>
          <a:p>
            <a:pPr marL="68580" indent="0">
              <a:buNone/>
            </a:pPr>
            <a:r>
              <a:rPr lang="en-GB" sz="1200" dirty="0" smtClean="0"/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8333" y="148167"/>
            <a:ext cx="239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Activity 7</a:t>
            </a:r>
            <a:endParaRPr lang="en-US" sz="28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801741418"/>
              </p:ext>
            </p:extLst>
          </p:nvPr>
        </p:nvGraphicFramePr>
        <p:xfrm>
          <a:off x="1199173" y="3122234"/>
          <a:ext cx="4657191" cy="3316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7544" y="6491417"/>
            <a:ext cx="236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halkduster"/>
                <a:cs typeface="Chalkduster"/>
              </a:rPr>
              <a:t>Slaves groaning in pain.</a:t>
            </a:r>
          </a:p>
          <a:p>
            <a:r>
              <a:rPr lang="en-US" sz="1200" dirty="0" smtClean="0">
                <a:latin typeface="Chalkduster"/>
                <a:cs typeface="Chalkduster"/>
              </a:rPr>
              <a:t>Mothers crying for their children.</a:t>
            </a:r>
            <a:endParaRPr lang="en-US" sz="1200" dirty="0">
              <a:latin typeface="Chalkduster"/>
              <a:cs typeface="Chalkduster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05242" y="6350305"/>
            <a:ext cx="211695" cy="176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3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46" y="-205325"/>
            <a:ext cx="6272454" cy="1524000"/>
          </a:xfrm>
        </p:spPr>
        <p:txBody>
          <a:bodyPr>
            <a:normAutofit/>
          </a:bodyPr>
          <a:lstStyle/>
          <a:p>
            <a:pPr algn="ctr"/>
            <a:endParaRPr lang="en-GB" sz="1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8333" y="148167"/>
            <a:ext cx="239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Notes Page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285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8333" y="-98793"/>
            <a:ext cx="239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Extra Activities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64517" y="876675"/>
            <a:ext cx="5786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u="sng" dirty="0"/>
              <a:t>SLAVERY - ODD ONE </a:t>
            </a:r>
            <a:r>
              <a:rPr lang="en-GB" sz="1400" b="1" u="sng" dirty="0" smtClean="0"/>
              <a:t>OUT</a:t>
            </a:r>
            <a:endParaRPr lang="en-GB" sz="1400" dirty="0"/>
          </a:p>
          <a:p>
            <a:r>
              <a:rPr lang="en-GB" sz="1400" b="1" dirty="0"/>
              <a:t>Task – Read the 6 different sets of words and circle the word you believe is the odd one out. Be prepared to discuss your choices with the rest of the class</a:t>
            </a:r>
            <a:r>
              <a:rPr lang="en-GB" sz="1400" b="1" dirty="0" smtClean="0"/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6008636"/>
              </p:ext>
            </p:extLst>
          </p:nvPr>
        </p:nvGraphicFramePr>
        <p:xfrm>
          <a:off x="437355" y="1905091"/>
          <a:ext cx="6072231" cy="3309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513"/>
                <a:gridCol w="1519380"/>
                <a:gridCol w="1214446"/>
                <a:gridCol w="1105806"/>
                <a:gridCol w="1323086"/>
              </a:tblGrid>
              <a:tr h="202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/>
                        </a:rPr>
                        <a:t>SET 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/>
                        </a:rPr>
                        <a:t>Britain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/>
                        </a:rPr>
                        <a:t>Africa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/>
                        </a:rPr>
                        <a:t>India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/>
                        </a:rPr>
                        <a:t>America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39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79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Times New Roman"/>
                        </a:rPr>
                        <a:t>SET 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/>
                          <a:ea typeface="Times New Roman"/>
                        </a:rPr>
                        <a:t>Guns</a:t>
                      </a:r>
                      <a:endParaRPr lang="en-GB" sz="12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Slaves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Pots and pans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Cloth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39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79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Times New Roman"/>
                        </a:rPr>
                        <a:t>SET 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Cages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/>
                          <a:ea typeface="Times New Roman"/>
                        </a:rPr>
                        <a:t>Wrist shackles</a:t>
                      </a:r>
                      <a:endParaRPr lang="en-GB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Neck rings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Thumbscrews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39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79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/>
                          <a:ea typeface="Times New Roman"/>
                        </a:rPr>
                        <a:t>SET 4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/>
                          <a:ea typeface="Times New Roman"/>
                        </a:rPr>
                        <a:t>Whipping</a:t>
                      </a:r>
                      <a:endParaRPr lang="en-GB" sz="12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/>
                          <a:ea typeface="Times New Roman"/>
                        </a:rPr>
                        <a:t>Washing</a:t>
                      </a:r>
                      <a:endParaRPr lang="en-GB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Dancing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food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39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79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Times New Roman"/>
                        </a:rPr>
                        <a:t>SET 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Dungeon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chapel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/>
                          <a:ea typeface="Times New Roman"/>
                        </a:rPr>
                        <a:t>Canon ball and chain</a:t>
                      </a:r>
                      <a:endParaRPr lang="en-GB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Captains quarters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39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79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/>
                          <a:ea typeface="Times New Roman"/>
                        </a:rPr>
                        <a:t>SET 6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/>
                          <a:ea typeface="Times New Roman"/>
                        </a:rPr>
                        <a:t>Cannibals</a:t>
                      </a:r>
                      <a:endParaRPr lang="en-GB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Comic Sans MS"/>
                          <a:ea typeface="Times New Roman"/>
                        </a:rPr>
                        <a:t>Non-Christian</a:t>
                      </a:r>
                      <a:endParaRPr lang="en-GB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/>
                          <a:ea typeface="Times New Roman"/>
                        </a:rPr>
                        <a:t>Strong</a:t>
                      </a:r>
                      <a:endParaRPr lang="en-GB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/>
                          <a:ea typeface="Times New Roman"/>
                        </a:rPr>
                        <a:t>No proper language</a:t>
                      </a:r>
                      <a:endParaRPr lang="en-GB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4517" y="5447646"/>
            <a:ext cx="560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Anagrams – can you unscramble the words</a:t>
            </a:r>
            <a:endParaRPr lang="en-US" sz="1400" b="1" u="sng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9980840"/>
              </p:ext>
            </p:extLst>
          </p:nvPr>
        </p:nvGraphicFramePr>
        <p:xfrm>
          <a:off x="437354" y="5785832"/>
          <a:ext cx="6040627" cy="2588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157"/>
                <a:gridCol w="1427187"/>
                <a:gridCol w="1593126"/>
                <a:gridCol w="1510157"/>
              </a:tblGrid>
              <a:tr h="682232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One item brought to Britain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C A O T C B</a:t>
                      </a:r>
                      <a:r>
                        <a:rPr lang="en-US" sz="1100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O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Name given to a</a:t>
                      </a:r>
                      <a:r>
                        <a:rPr lang="en-US" sz="1100" b="0" baseline="0" dirty="0" smtClean="0">
                          <a:solidFill>
                            <a:srgbClr val="000000"/>
                          </a:solidFill>
                        </a:rPr>
                        <a:t> buyer and seller of slaves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D R R T E A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355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Slaves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were kept in these before boarding the ship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S G C E A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Name of the journey from Africa to America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M P I A D D S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S A G E L E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355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A piece of equipment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used to control slaves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G R E S C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I K N N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What did the traders make the slaves do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to keep fit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C D E N A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355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The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term for putting slaves on their sides in the ship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G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T T H I</a:t>
                      </a:r>
                    </a:p>
                    <a:p>
                      <a:pPr algn="ctr"/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K P C A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This is what happened to dead slaves on board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H R W O N T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O R B O A V E D R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64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33" y="1439330"/>
            <a:ext cx="5884334" cy="70908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 dirty="0" smtClean="0"/>
              <a:t>Activity 1</a:t>
            </a:r>
            <a:r>
              <a:rPr lang="en-US" sz="1800" dirty="0" smtClean="0"/>
              <a:t> – Mind Map about Life in Africa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Activity 2 </a:t>
            </a:r>
            <a:r>
              <a:rPr lang="en-US" sz="1800" dirty="0" smtClean="0"/>
              <a:t>– Answer questions about European trade with Africa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Activity 3 </a:t>
            </a:r>
            <a:r>
              <a:rPr lang="en-US" sz="1800" dirty="0" smtClean="0"/>
              <a:t>– Creating images to show why Africans were chosen for slavery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Activity 4 </a:t>
            </a:r>
            <a:r>
              <a:rPr lang="en-US" sz="1800" dirty="0" smtClean="0"/>
              <a:t>– Video clip observation about the capture of slaves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Activity 5 </a:t>
            </a:r>
            <a:r>
              <a:rPr lang="en-US" sz="1800" dirty="0" smtClean="0"/>
              <a:t>– Note making about the features and functions of Elmina Castle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Activity 6 </a:t>
            </a:r>
            <a:r>
              <a:rPr lang="en-US" sz="1800" dirty="0" smtClean="0"/>
              <a:t>– Autobiographical account of a former slave’s experience of Elmina Castle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Activity 7 </a:t>
            </a:r>
            <a:r>
              <a:rPr lang="en-US" sz="1800" dirty="0" smtClean="0"/>
              <a:t>– Senses Map of the Middle Passage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Extra Notes Page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Extra Activities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3" y="486821"/>
            <a:ext cx="5884334" cy="952509"/>
          </a:xfrm>
        </p:spPr>
        <p:txBody>
          <a:bodyPr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98333" y="148167"/>
            <a:ext cx="239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698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57" y="1333496"/>
            <a:ext cx="5915510" cy="7196672"/>
          </a:xfrm>
        </p:spPr>
        <p:txBody>
          <a:bodyPr/>
          <a:lstStyle/>
          <a:p>
            <a:pPr marL="68580" indent="0" algn="ctr">
              <a:buNone/>
            </a:pPr>
            <a:r>
              <a:rPr lang="en-US" sz="1600" dirty="0" smtClean="0"/>
              <a:t>Complete the mind map by including key facts to show what life was life in Africa before the Europeans came. (Add in your own branches to show extra knowledge.)</a:t>
            </a:r>
            <a:endParaRPr lang="en-US" sz="1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2546" y="380986"/>
            <a:ext cx="5898621" cy="95250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Life in Africa before the Europeans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47326" y="3455919"/>
            <a:ext cx="3121621" cy="2690172"/>
            <a:chOff x="1298251" y="3243052"/>
            <a:chExt cx="3754133" cy="3195869"/>
          </a:xfrm>
        </p:grpSpPr>
        <p:sp>
          <p:nvSpPr>
            <p:cNvPr id="6" name="Oval 5"/>
            <p:cNvSpPr/>
            <p:nvPr/>
          </p:nvSpPr>
          <p:spPr>
            <a:xfrm>
              <a:off x="2434168" y="4540250"/>
              <a:ext cx="1820333" cy="7831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Africa before the Europeans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376804">
              <a:off x="3724050" y="4050809"/>
              <a:ext cx="8166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1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Slavery</a:t>
              </a:r>
              <a:endParaRPr lang="en-GB" sz="1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993065">
              <a:off x="3966356" y="5295868"/>
              <a:ext cx="80936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1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Culture</a:t>
              </a:r>
              <a:endParaRPr lang="en-GB" sz="1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858532">
              <a:off x="1593420" y="3940040"/>
              <a:ext cx="10464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GB" sz="1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Wars/</a:t>
              </a:r>
            </a:p>
            <a:p>
              <a:pPr algn="ctr">
                <a:lnSpc>
                  <a:spcPct val="50000"/>
                </a:lnSpc>
              </a:pPr>
              <a:r>
                <a:rPr lang="en-GB" sz="1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Kingdoms</a:t>
              </a:r>
              <a:r>
                <a:rPr lang="en-GB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endParaRPr lang="en-GB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195870" y="3386667"/>
              <a:ext cx="814065" cy="567146"/>
              <a:chOff x="4195870" y="3386667"/>
              <a:chExt cx="814065" cy="567146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4455705" y="3746503"/>
                <a:ext cx="554230" cy="2073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4195870" y="3386667"/>
                <a:ext cx="105437" cy="463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4413371" y="3386667"/>
                <a:ext cx="349128" cy="463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 rot="6381184">
              <a:off x="4361778" y="5748316"/>
              <a:ext cx="814065" cy="567146"/>
              <a:chOff x="4195870" y="3386667"/>
              <a:chExt cx="814065" cy="567146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4455705" y="3746503"/>
                <a:ext cx="554230" cy="2073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4195870" y="3386667"/>
                <a:ext cx="105437" cy="463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4413371" y="3386667"/>
                <a:ext cx="349128" cy="463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 rot="17536701">
              <a:off x="1460403" y="3366512"/>
              <a:ext cx="814065" cy="567146"/>
              <a:chOff x="4195870" y="3386667"/>
              <a:chExt cx="814065" cy="567146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V="1">
                <a:off x="4455705" y="3746503"/>
                <a:ext cx="554230" cy="2073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4195870" y="3386667"/>
                <a:ext cx="105437" cy="463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4413371" y="3386667"/>
                <a:ext cx="349128" cy="463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/>
            <p:nvPr/>
          </p:nvSpPr>
          <p:spPr>
            <a:xfrm rot="19106523">
              <a:off x="1845980" y="5320902"/>
              <a:ext cx="93147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1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Society </a:t>
              </a:r>
            </a:p>
            <a:p>
              <a:pPr algn="ctr"/>
              <a:r>
                <a:rPr lang="en-GB" sz="1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structure</a:t>
              </a:r>
              <a:endParaRPr lang="en-GB" sz="1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 rot="11571388">
              <a:off x="1298251" y="5783092"/>
              <a:ext cx="814065" cy="567146"/>
              <a:chOff x="4195870" y="3386667"/>
              <a:chExt cx="814065" cy="567146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4455705" y="3746503"/>
                <a:ext cx="554230" cy="2073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4195870" y="3386667"/>
                <a:ext cx="105437" cy="463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4413371" y="3386667"/>
                <a:ext cx="349128" cy="463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3598333" y="148167"/>
            <a:ext cx="239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Activity 1</a:t>
            </a:r>
            <a:endParaRPr lang="en-US" sz="2800" b="1" dirty="0"/>
          </a:p>
        </p:txBody>
      </p:sp>
      <p:pic>
        <p:nvPicPr>
          <p:cNvPr id="34" name="Picture 4" descr="msoC2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3615" y="7528709"/>
            <a:ext cx="1374769" cy="1160217"/>
          </a:xfrm>
          <a:prstGeom prst="rect">
            <a:avLst/>
          </a:prstGeom>
          <a:noFill/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486" y="7528708"/>
            <a:ext cx="1871319" cy="11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0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14353"/>
            <a:ext cx="6172200" cy="84544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The Europeans arrive in Africa…</a:t>
            </a:r>
            <a:endParaRPr lang="en-GB" sz="1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58" y="1499659"/>
            <a:ext cx="6172200" cy="1824203"/>
          </a:xfrm>
        </p:spPr>
        <p:txBody>
          <a:bodyPr>
            <a:normAutofit/>
          </a:bodyPr>
          <a:lstStyle/>
          <a:p>
            <a:r>
              <a:rPr lang="en-GB" sz="1400" dirty="0" smtClean="0"/>
              <a:t>When the Europeans arrived, Africa was full of strong states and strong rulers. They were too powerful to be invaded.</a:t>
            </a:r>
          </a:p>
          <a:p>
            <a:r>
              <a:rPr lang="en-GB" sz="1400" dirty="0" smtClean="0"/>
              <a:t>Therefore, peaceful trade took place. Initially the Europeans wanted goods from the Africans, like the ones below:</a:t>
            </a:r>
          </a:p>
          <a:p>
            <a:endParaRPr lang="en-GB" sz="1400" dirty="0"/>
          </a:p>
        </p:txBody>
      </p:sp>
      <p:pic>
        <p:nvPicPr>
          <p:cNvPr id="4" name="Picture 3" descr="carved tu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012" y="2657860"/>
            <a:ext cx="1646321" cy="1230929"/>
          </a:xfrm>
          <a:prstGeom prst="rect">
            <a:avLst/>
          </a:prstGeom>
        </p:spPr>
      </p:pic>
      <p:pic>
        <p:nvPicPr>
          <p:cNvPr id="5" name="Picture 4" descr="horn from central afr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5332" y="2657860"/>
            <a:ext cx="1968500" cy="121201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4296" y="4148666"/>
            <a:ext cx="6172200" cy="4042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What are these objects?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400" dirty="0"/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400" dirty="0"/>
              <a:t>W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hat are they made from?</a:t>
            </a: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400" dirty="0"/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400" dirty="0" smtClean="0"/>
              <a:t>What skills were required to make them?</a:t>
            </a: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400" dirty="0"/>
          </a:p>
          <a:p>
            <a:pPr marR="0" lvl="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400" dirty="0" smtClean="0"/>
              <a:t>Why might the Europeans have traded these goods?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400" dirty="0" smtClean="0"/>
              <a:t>What other objects would Africans trade with Europeans?</a:t>
            </a:r>
            <a:endParaRPr kumimoji="0" lang="en-GB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texti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1959" y="2614008"/>
            <a:ext cx="1731700" cy="13018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8333" y="148167"/>
            <a:ext cx="239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Activity 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3177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33" y="1439330"/>
            <a:ext cx="5884334" cy="7090837"/>
          </a:xfrm>
        </p:spPr>
        <p:txBody>
          <a:bodyPr/>
          <a:lstStyle/>
          <a:p>
            <a:r>
              <a:rPr lang="en-US" sz="1400" dirty="0" smtClean="0"/>
              <a:t>In the space below draw and label images to show the reasons why Africans were chosen.  Think of as many reasons as you can!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3" y="486821"/>
            <a:ext cx="5884334" cy="95250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Why were Africans chosen for slavery?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98333" y="148167"/>
            <a:ext cx="239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Activity 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8858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46" y="-205325"/>
            <a:ext cx="6272454" cy="152400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 smtClean="0">
                <a:solidFill>
                  <a:srgbClr val="000000"/>
                </a:solidFill>
              </a:rPr>
              <a:t>The Europeans begin to trade slaves with Africa</a:t>
            </a:r>
            <a:endParaRPr lang="en-GB" sz="1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40" y="1318675"/>
            <a:ext cx="6172200" cy="7664707"/>
          </a:xfrm>
        </p:spPr>
        <p:txBody>
          <a:bodyPr>
            <a:normAutofit/>
          </a:bodyPr>
          <a:lstStyle/>
          <a:p>
            <a:r>
              <a:rPr lang="en-GB" sz="1200" dirty="0" smtClean="0"/>
              <a:t>Events and discoveries in the New world of the Americas changed the trading relationship.</a:t>
            </a:r>
          </a:p>
          <a:p>
            <a:r>
              <a:rPr lang="en-GB" sz="1200" dirty="0" smtClean="0"/>
              <a:t>Europeans needed workers for their colonies in the Americas. The American natives were seen as weak and unable to do the work.</a:t>
            </a:r>
          </a:p>
          <a:p>
            <a:r>
              <a:rPr lang="en-GB" sz="1200" dirty="0" smtClean="0"/>
              <a:t>The Europeans exploited the African systems of slavery and transformed it into a large scale structured system. In this human beings were treated as property to be traded and forced to labour without any rights at all.</a:t>
            </a:r>
          </a:p>
          <a:p>
            <a:pPr marL="68580" indent="0">
              <a:buNone/>
            </a:pPr>
            <a:endParaRPr lang="en-GB" sz="1200" dirty="0" smtClean="0"/>
          </a:p>
          <a:p>
            <a:pPr marL="68580" indent="0" algn="ctr">
              <a:buNone/>
            </a:pPr>
            <a:r>
              <a:rPr lang="en-GB" sz="1200" b="1" dirty="0" smtClean="0"/>
              <a:t>Watch the video clip and use this box to explain how slaves were captured.</a:t>
            </a:r>
            <a:endParaRPr lang="en-GB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98333" y="148167"/>
            <a:ext cx="239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Activity 4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02664" y="2868707"/>
            <a:ext cx="6066865" cy="570752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9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46" y="-205325"/>
            <a:ext cx="6272454" cy="152400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 smtClean="0">
                <a:solidFill>
                  <a:srgbClr val="000000"/>
                </a:solidFill>
              </a:rPr>
              <a:t>Elmina Castle – where the slaves were kept</a:t>
            </a:r>
            <a:endParaRPr lang="en-GB" sz="1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40" y="1318675"/>
            <a:ext cx="6172200" cy="766470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1200" dirty="0" smtClean="0"/>
              <a:t>Look at the pictures of Elmina Castle and make notes on the slaves’ experiences.</a:t>
            </a:r>
          </a:p>
          <a:p>
            <a:pPr marL="68580" indent="0">
              <a:buNone/>
            </a:pPr>
            <a:endParaRPr lang="en-GB" sz="1200" dirty="0"/>
          </a:p>
          <a:p>
            <a:pPr marL="68580" indent="0">
              <a:buNone/>
            </a:pPr>
            <a:endParaRPr lang="en-GB" sz="1200" dirty="0" smtClean="0"/>
          </a:p>
          <a:p>
            <a:pPr marL="68580" indent="0">
              <a:buNone/>
            </a:pPr>
            <a:endParaRPr lang="en-GB" sz="1200" dirty="0"/>
          </a:p>
          <a:p>
            <a:pPr marL="68580" indent="0">
              <a:buNone/>
            </a:pPr>
            <a:endParaRPr lang="en-GB" sz="1200" dirty="0" smtClean="0"/>
          </a:p>
          <a:p>
            <a:pPr marL="68580" indent="0">
              <a:buNone/>
            </a:pPr>
            <a:endParaRPr lang="en-GB" sz="1200" dirty="0"/>
          </a:p>
          <a:p>
            <a:pPr marL="68580" indent="0">
              <a:buNone/>
            </a:pPr>
            <a:endParaRPr lang="en-GB" sz="1200" dirty="0" smtClean="0"/>
          </a:p>
          <a:p>
            <a:pPr marL="68580" indent="0">
              <a:buNone/>
            </a:pPr>
            <a:r>
              <a:rPr lang="en-GB" sz="1200" dirty="0" smtClean="0"/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8333" y="148167"/>
            <a:ext cx="239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Activity 5</a:t>
            </a:r>
            <a:endParaRPr lang="en-US" sz="2800" b="1" dirty="0"/>
          </a:p>
        </p:txBody>
      </p:sp>
      <p:pic>
        <p:nvPicPr>
          <p:cNvPr id="7" name="Picture 6" descr="door of no retu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3927" y="6192884"/>
            <a:ext cx="1144812" cy="986491"/>
          </a:xfrm>
          <a:prstGeom prst="rect">
            <a:avLst/>
          </a:prstGeom>
        </p:spPr>
      </p:pic>
      <p:pic>
        <p:nvPicPr>
          <p:cNvPr id="8" name="Picture 7" descr="dungeo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3561" y="4175812"/>
            <a:ext cx="1176660" cy="885902"/>
          </a:xfrm>
          <a:prstGeom prst="rect">
            <a:avLst/>
          </a:prstGeom>
        </p:spPr>
      </p:pic>
      <p:pic>
        <p:nvPicPr>
          <p:cNvPr id="10" name="Picture 9" descr="ball and ch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8592" y="4192723"/>
            <a:ext cx="1160147" cy="868991"/>
          </a:xfrm>
          <a:prstGeom prst="rect">
            <a:avLst/>
          </a:prstGeom>
        </p:spPr>
      </p:pic>
      <p:pic>
        <p:nvPicPr>
          <p:cNvPr id="11" name="Picture 10" descr="chap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1280" y="6192885"/>
            <a:ext cx="1138941" cy="9864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1280" y="5061714"/>
            <a:ext cx="1138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dungeon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8592" y="5061714"/>
            <a:ext cx="1138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Canon ball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601280" y="7179375"/>
            <a:ext cx="1138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Chapel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186792" y="7179375"/>
            <a:ext cx="113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Door of no return</a:t>
            </a:r>
            <a:endParaRPr lang="en-US" sz="1200" dirty="0"/>
          </a:p>
        </p:txBody>
      </p:sp>
      <p:pic>
        <p:nvPicPr>
          <p:cNvPr id="16" name="Picture 15" descr="cape coast castle cel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1280" y="2254543"/>
            <a:ext cx="1138941" cy="10617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63561" y="3326662"/>
            <a:ext cx="1138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cell</a:t>
            </a:r>
            <a:endParaRPr lang="en-US" sz="1200" dirty="0"/>
          </a:p>
        </p:txBody>
      </p:sp>
      <p:pic>
        <p:nvPicPr>
          <p:cNvPr id="18" name="Picture 17" descr="quartermasters offic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0" y="2254543"/>
            <a:ext cx="1218789" cy="10721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39950" y="3349456"/>
            <a:ext cx="113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Captains </a:t>
            </a:r>
            <a:r>
              <a:rPr lang="en-US" sz="1200" dirty="0" err="1" smtClean="0"/>
              <a:t>quartersl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9486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46" y="-205325"/>
            <a:ext cx="6272454" cy="152400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 smtClean="0">
                <a:solidFill>
                  <a:srgbClr val="000000"/>
                </a:solidFill>
              </a:rPr>
              <a:t>Elmina Castle –  a slave’s experience</a:t>
            </a:r>
            <a:endParaRPr lang="en-GB" sz="1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40" y="1318675"/>
            <a:ext cx="6172200" cy="766470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1200" dirty="0" smtClean="0"/>
              <a:t>Imagine you are a freed slave writing an autobiography.  In the space below write an account of your experiences at Elmina Castle. </a:t>
            </a:r>
            <a:endParaRPr lang="en-GB" sz="1200" dirty="0"/>
          </a:p>
          <a:p>
            <a:pPr marL="68580" indent="0">
              <a:buNone/>
            </a:pPr>
            <a:endParaRPr lang="en-GB" sz="1200" dirty="0" smtClean="0"/>
          </a:p>
          <a:p>
            <a:pPr marL="68580" indent="0">
              <a:buNone/>
            </a:pPr>
            <a:endParaRPr lang="en-GB" sz="1200" dirty="0"/>
          </a:p>
          <a:p>
            <a:pPr marL="68580" indent="0">
              <a:buNone/>
            </a:pPr>
            <a:endParaRPr lang="en-GB" sz="1200" dirty="0" smtClean="0"/>
          </a:p>
          <a:p>
            <a:pPr marL="68580" indent="0">
              <a:buNone/>
            </a:pPr>
            <a:endParaRPr lang="en-GB" sz="1200" dirty="0"/>
          </a:p>
          <a:p>
            <a:pPr marL="68580" indent="0">
              <a:buNone/>
            </a:pPr>
            <a:endParaRPr lang="en-GB" sz="1200" dirty="0" smtClean="0"/>
          </a:p>
          <a:p>
            <a:pPr marL="68580" indent="0">
              <a:buNone/>
            </a:pPr>
            <a:r>
              <a:rPr lang="en-GB" sz="1200" dirty="0" smtClean="0"/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8333" y="148167"/>
            <a:ext cx="239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Activity 6 </a:t>
            </a:r>
            <a:endParaRPr lang="en-US" sz="2800" b="1" dirty="0"/>
          </a:p>
        </p:txBody>
      </p:sp>
      <p:sp>
        <p:nvSpPr>
          <p:cNvPr id="5" name="Vertical Scroll 4"/>
          <p:cNvSpPr/>
          <p:nvPr/>
        </p:nvSpPr>
        <p:spPr>
          <a:xfrm rot="10800000">
            <a:off x="0" y="1937513"/>
            <a:ext cx="6858000" cy="7045868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8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46" y="-205325"/>
            <a:ext cx="6272454" cy="1524000"/>
          </a:xfrm>
        </p:spPr>
        <p:txBody>
          <a:bodyPr>
            <a:normAutofit/>
          </a:bodyPr>
          <a:lstStyle/>
          <a:p>
            <a:pPr algn="ctr"/>
            <a:endParaRPr lang="en-GB" sz="1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40" y="1318675"/>
            <a:ext cx="6172200" cy="766470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GB" sz="1200" dirty="0" smtClean="0"/>
          </a:p>
          <a:p>
            <a:pPr marL="68580" indent="0">
              <a:buNone/>
            </a:pPr>
            <a:endParaRPr lang="en-GB" sz="1200" dirty="0"/>
          </a:p>
          <a:p>
            <a:pPr marL="68580" indent="0">
              <a:buNone/>
            </a:pPr>
            <a:endParaRPr lang="en-GB" sz="1200" dirty="0" smtClean="0"/>
          </a:p>
          <a:p>
            <a:pPr marL="68580" indent="0">
              <a:buNone/>
            </a:pPr>
            <a:endParaRPr lang="en-GB" sz="1200" dirty="0"/>
          </a:p>
          <a:p>
            <a:pPr marL="68580" indent="0">
              <a:buNone/>
            </a:pPr>
            <a:endParaRPr lang="en-GB" sz="1200" dirty="0" smtClean="0"/>
          </a:p>
          <a:p>
            <a:pPr marL="68580" indent="0">
              <a:buNone/>
            </a:pPr>
            <a:r>
              <a:rPr lang="en-GB" sz="1200" dirty="0" smtClean="0"/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8333" y="42327"/>
            <a:ext cx="2391834" cy="79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/>
              <a:t>Activity 6 </a:t>
            </a:r>
            <a:r>
              <a:rPr lang="en-US" b="1" dirty="0" smtClean="0"/>
              <a:t>continued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5" name="Vertical Scroll 4"/>
          <p:cNvSpPr/>
          <p:nvPr/>
        </p:nvSpPr>
        <p:spPr>
          <a:xfrm rot="10800000">
            <a:off x="0" y="838442"/>
            <a:ext cx="6858000" cy="8144939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0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224</TotalTime>
  <Words>730</Words>
  <Application>Microsoft Office PowerPoint</Application>
  <PresentationFormat>On-screen Show (4:3)</PresentationFormat>
  <Paragraphs>186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Slavery Project</vt:lpstr>
      <vt:lpstr>Slide 2</vt:lpstr>
      <vt:lpstr>Life in Africa before the Europeans</vt:lpstr>
      <vt:lpstr>The Europeans arrive in Africa…</vt:lpstr>
      <vt:lpstr>Why were Africans chosen for slavery? </vt:lpstr>
      <vt:lpstr>The Europeans begin to trade slaves with Africa</vt:lpstr>
      <vt:lpstr>Elmina Castle – where the slaves were kept</vt:lpstr>
      <vt:lpstr>Elmina Castle –  a slave’s experience</vt:lpstr>
      <vt:lpstr>Slide 9</vt:lpstr>
      <vt:lpstr>The Middle Passage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Slavery Project</dc:title>
  <dc:creator>Ryan Ellis</dc:creator>
  <cp:lastModifiedBy>JOHNSON</cp:lastModifiedBy>
  <cp:revision>22</cp:revision>
  <dcterms:created xsi:type="dcterms:W3CDTF">2011-06-20T20:13:24Z</dcterms:created>
  <dcterms:modified xsi:type="dcterms:W3CDTF">2011-08-06T00:23:10Z</dcterms:modified>
</cp:coreProperties>
</file>