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  <p:sldId id="265" r:id="rId8"/>
    <p:sldId id="266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A890-B948-4B7E-90D9-8F963C9E1E94}" type="datetimeFigureOut">
              <a:rPr lang="en-GB" smtClean="0"/>
              <a:t>06/08/2011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B251-6A67-45EE-ACFD-E0423DD373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A890-B948-4B7E-90D9-8F963C9E1E94}" type="datetimeFigureOut">
              <a:rPr lang="en-GB" smtClean="0"/>
              <a:t>06/08/2011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B251-6A67-45EE-ACFD-E0423DD373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A890-B948-4B7E-90D9-8F963C9E1E94}" type="datetimeFigureOut">
              <a:rPr lang="en-GB" smtClean="0"/>
              <a:t>06/08/2011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B251-6A67-45EE-ACFD-E0423DD373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A890-B948-4B7E-90D9-8F963C9E1E94}" type="datetimeFigureOut">
              <a:rPr lang="en-GB" smtClean="0"/>
              <a:t>06/08/2011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B251-6A67-45EE-ACFD-E0423DD373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A890-B948-4B7E-90D9-8F963C9E1E94}" type="datetimeFigureOut">
              <a:rPr lang="en-GB" smtClean="0"/>
              <a:t>06/08/2011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B251-6A67-45EE-ACFD-E0423DD373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A890-B948-4B7E-90D9-8F963C9E1E94}" type="datetimeFigureOut">
              <a:rPr lang="en-GB" smtClean="0"/>
              <a:t>06/08/2011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B251-6A67-45EE-ACFD-E0423DD373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A890-B948-4B7E-90D9-8F963C9E1E94}" type="datetimeFigureOut">
              <a:rPr lang="en-GB" smtClean="0"/>
              <a:t>06/08/2011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B251-6A67-45EE-ACFD-E0423DD373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A890-B948-4B7E-90D9-8F963C9E1E94}" type="datetimeFigureOut">
              <a:rPr lang="en-GB" smtClean="0"/>
              <a:t>06/08/2011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B251-6A67-45EE-ACFD-E0423DD373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A890-B948-4B7E-90D9-8F963C9E1E94}" type="datetimeFigureOut">
              <a:rPr lang="en-GB" smtClean="0"/>
              <a:t>06/08/2011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B251-6A67-45EE-ACFD-E0423DD373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A890-B948-4B7E-90D9-8F963C9E1E94}" type="datetimeFigureOut">
              <a:rPr lang="en-GB" smtClean="0"/>
              <a:t>06/08/2011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B251-6A67-45EE-ACFD-E0423DD373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A890-B948-4B7E-90D9-8F963C9E1E94}" type="datetimeFigureOut">
              <a:rPr lang="en-GB" smtClean="0"/>
              <a:t>06/08/2011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B251-6A67-45EE-ACFD-E0423DD373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5A890-B948-4B7E-90D9-8F963C9E1E94}" type="datetimeFigureOut">
              <a:rPr lang="en-GB" smtClean="0"/>
              <a:t>06/08/2011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6B251-6A67-45EE-ACFD-E0423DD373B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0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60232" y="0"/>
            <a:ext cx="2483768" cy="321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347864" y="0"/>
            <a:ext cx="3347864" cy="321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660232" y="3212976"/>
            <a:ext cx="2483768" cy="364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275856" y="3212976"/>
            <a:ext cx="3347864" cy="364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3212976"/>
            <a:ext cx="3347864" cy="364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" y="1219200"/>
            <a:ext cx="869843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Arial" pitchFamily="34" charset="0"/>
                <a:cs typeface="Arial" pitchFamily="34" charset="0"/>
              </a:rPr>
              <a:t>SUICIDES? 1</a:t>
            </a:r>
            <a:endParaRPr lang="en-GB" sz="5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5695705"/>
              </p:ext>
            </p:extLst>
          </p:nvPr>
        </p:nvGraphicFramePr>
        <p:xfrm>
          <a:off x="228599" y="4267200"/>
          <a:ext cx="868680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1"/>
                <a:gridCol w="457200"/>
                <a:gridCol w="533400"/>
                <a:gridCol w="609600"/>
                <a:gridCol w="533400"/>
                <a:gridCol w="533400"/>
                <a:gridCol w="4495800"/>
              </a:tblGrid>
              <a:tr h="0">
                <a:tc>
                  <a:txBody>
                    <a:bodyPr/>
                    <a:lstStyle/>
                    <a:p>
                      <a:r>
                        <a:rPr lang="en-GB" sz="1200" dirty="0" err="1" smtClean="0">
                          <a:latin typeface="Arial" pitchFamily="34" charset="0"/>
                          <a:cs typeface="Arial" pitchFamily="34" charset="0"/>
                        </a:rPr>
                        <a:t>Aprill</a:t>
                      </a:r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 1676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day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men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>
                          <a:latin typeface="Arial" pitchFamily="34" charset="0"/>
                          <a:cs typeface="Arial" pitchFamily="34" charset="0"/>
                        </a:rPr>
                        <a:t>Wo</a:t>
                      </a:r>
                      <a:endParaRPr lang="en-GB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men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boys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Girls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GB" sz="1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i="1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GB" sz="1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i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i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i="1" dirty="0" smtClean="0"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en-GB" sz="1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i="1" dirty="0" smtClean="0">
                          <a:latin typeface="Arial" pitchFamily="34" charset="0"/>
                          <a:cs typeface="Arial" pitchFamily="34" charset="0"/>
                        </a:rPr>
                        <a:t>brought Over</a:t>
                      </a:r>
                      <a:endParaRPr lang="en-GB" sz="1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200" i="1" dirty="0" err="1" smtClean="0">
                          <a:latin typeface="Arial" pitchFamily="34" charset="0"/>
                          <a:cs typeface="Arial" pitchFamily="34" charset="0"/>
                        </a:rPr>
                        <a:t>Att</a:t>
                      </a:r>
                      <a:r>
                        <a:rPr lang="en-GB" sz="1200" i="1" dirty="0" smtClean="0">
                          <a:latin typeface="Arial" pitchFamily="34" charset="0"/>
                          <a:cs typeface="Arial" pitchFamily="34" charset="0"/>
                        </a:rPr>
                        <a:t> Sea</a:t>
                      </a:r>
                      <a:endParaRPr lang="en-GB" sz="1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i="1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GB" sz="1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i="1" dirty="0" smtClean="0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en-GB" sz="1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i="1" dirty="0" smtClean="0"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en-GB" sz="1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i="1" dirty="0" smtClean="0"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en-GB" sz="1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i="1" dirty="0" smtClean="0"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en-GB" sz="1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i="1" dirty="0" smtClean="0">
                          <a:latin typeface="Arial" pitchFamily="34" charset="0"/>
                          <a:cs typeface="Arial" pitchFamily="34" charset="0"/>
                        </a:rPr>
                        <a:t>The one was from </a:t>
                      </a:r>
                      <a:r>
                        <a:rPr lang="en-GB" sz="1200" i="1" dirty="0" err="1" smtClean="0">
                          <a:latin typeface="Arial" pitchFamily="34" charset="0"/>
                          <a:cs typeface="Arial" pitchFamily="34" charset="0"/>
                        </a:rPr>
                        <a:t>Wyembah</a:t>
                      </a:r>
                      <a:r>
                        <a:rPr lang="en-GB" sz="1200" i="1" dirty="0" smtClean="0">
                          <a:latin typeface="Arial" pitchFamily="34" charset="0"/>
                          <a:cs typeface="Arial" pitchFamily="34" charset="0"/>
                        </a:rPr>
                        <a:t> &amp; died</a:t>
                      </a:r>
                      <a:r>
                        <a:rPr lang="en-GB" sz="1200" i="1" baseline="0" dirty="0" smtClean="0">
                          <a:latin typeface="Arial" pitchFamily="34" charset="0"/>
                          <a:cs typeface="Arial" pitchFamily="34" charset="0"/>
                        </a:rPr>
                        <a:t> of a flux.</a:t>
                      </a:r>
                    </a:p>
                    <a:p>
                      <a:r>
                        <a:rPr lang="en-GB" sz="1200" i="1" baseline="0" dirty="0" smtClean="0">
                          <a:latin typeface="Arial" pitchFamily="34" charset="0"/>
                          <a:cs typeface="Arial" pitchFamily="34" charset="0"/>
                        </a:rPr>
                        <a:t>The other received ditto who Leaped over board</a:t>
                      </a:r>
                    </a:p>
                    <a:p>
                      <a:r>
                        <a:rPr lang="en-GB" sz="1200" i="1" baseline="0" dirty="0" smtClean="0">
                          <a:latin typeface="Arial" pitchFamily="34" charset="0"/>
                          <a:cs typeface="Arial" pitchFamily="34" charset="0"/>
                        </a:rPr>
                        <a:t>&amp; drowned himself</a:t>
                      </a:r>
                      <a:endParaRPr lang="en-GB" sz="1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3733800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itchFamily="34" charset="0"/>
                <a:cs typeface="Arial" pitchFamily="34" charset="0"/>
              </a:rPr>
              <a:t>List of slave deaths from the slave ship log book for April 1676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2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SUICIDES? 2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813" y="1447800"/>
            <a:ext cx="7640637" cy="245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5506" y="4114800"/>
            <a:ext cx="7715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Another extract from the same log book for 4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May 1676; another man: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i="1" dirty="0" smtClean="0">
                <a:latin typeface="Arial" pitchFamily="34" charset="0"/>
                <a:cs typeface="Arial" pitchFamily="34" charset="0"/>
              </a:rPr>
              <a:t>Received of Mr 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Ballwood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att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 Amy? &amp; dyed of</a:t>
            </a:r>
          </a:p>
          <a:p>
            <a:r>
              <a:rPr lang="en-GB" i="1" dirty="0">
                <a:latin typeface="Arial" pitchFamily="34" charset="0"/>
                <a:cs typeface="Arial" pitchFamily="34" charset="0"/>
              </a:rPr>
              <a:t>a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feaver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 by Lying in the Longboat in the rain</a:t>
            </a:r>
          </a:p>
          <a:p>
            <a:r>
              <a:rPr lang="en-GB" i="1" dirty="0">
                <a:latin typeface="Arial" pitchFamily="34" charset="0"/>
                <a:cs typeface="Arial" pitchFamily="34" charset="0"/>
              </a:rPr>
              <a:t>i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n the night which no man knew of for 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hee</a:t>
            </a:r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i="1" dirty="0">
                <a:latin typeface="Arial" pitchFamily="34" charset="0"/>
                <a:cs typeface="Arial" pitchFamily="34" charset="0"/>
              </a:rPr>
              <a:t>w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ent into her privately</a:t>
            </a:r>
            <a:endParaRPr lang="en-GB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9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0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60232" y="0"/>
            <a:ext cx="2483768" cy="321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660232" y="3212976"/>
            <a:ext cx="2483768" cy="364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275856" y="3212976"/>
            <a:ext cx="3347864" cy="364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3212976"/>
            <a:ext cx="3347864" cy="364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0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60232" y="3212976"/>
            <a:ext cx="2483768" cy="364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275856" y="3212976"/>
            <a:ext cx="3347864" cy="364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3212976"/>
            <a:ext cx="3347864" cy="364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0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60232" y="3212976"/>
            <a:ext cx="2483768" cy="364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275856" y="3212976"/>
            <a:ext cx="3347864" cy="364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0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60232" y="3212976"/>
            <a:ext cx="2483768" cy="364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How do they compare with </a:t>
            </a:r>
            <a:r>
              <a:rPr lang="en-GB" sz="3200" b="1" dirty="0" err="1" smtClean="0">
                <a:latin typeface="Arial" pitchFamily="34" charset="0"/>
                <a:cs typeface="Arial" pitchFamily="34" charset="0"/>
              </a:rPr>
              <a:t>Olaudah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Arial" pitchFamily="34" charset="0"/>
                <a:cs typeface="Arial" pitchFamily="34" charset="0"/>
              </a:rPr>
              <a:t>Equiano’s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experiences which he wrote in 1789?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Arial" pitchFamily="34" charset="0"/>
                <a:cs typeface="Arial" pitchFamily="34" charset="0"/>
              </a:rPr>
              <a:t>I was soon put down under the decks, and there I received such a salutation in my nostrils as I had never experienced in my life: so that, with the loathsomeness of the stench, and crying together, I became so sick and low that I was not able to eat, nor had I the least desire to taste any thing. </a:t>
            </a:r>
            <a:r>
              <a:rPr lang="en-GB" sz="2800" b="1" i="1" dirty="0">
                <a:latin typeface="Arial" pitchFamily="34" charset="0"/>
                <a:cs typeface="Arial" pitchFamily="34" charset="0"/>
              </a:rPr>
              <a:t>I now wished for the last friend, death, </a:t>
            </a:r>
            <a:r>
              <a:rPr lang="en-GB" sz="2800" i="1" dirty="0">
                <a:latin typeface="Arial" pitchFamily="34" charset="0"/>
                <a:cs typeface="Arial" pitchFamily="34" charset="0"/>
              </a:rPr>
              <a:t>to relieve me; </a:t>
            </a:r>
          </a:p>
        </p:txBody>
      </p:sp>
    </p:spTree>
    <p:extLst>
      <p:ext uri="{BB962C8B-B14F-4D97-AF65-F5344CB8AC3E}">
        <p14:creationId xmlns:p14="http://schemas.microsoft.com/office/powerpoint/2010/main" xmlns="" val="42725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ll of Mortality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92179"/>
            <a:ext cx="8851676" cy="59011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Broken Hearts?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4" y="1143000"/>
            <a:ext cx="7980363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34290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An extract from the record books of a slaving ship from 26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April 1676: The captain records the death of a slave woman: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i="1" dirty="0">
                <a:latin typeface="Arial" pitchFamily="34" charset="0"/>
                <a:cs typeface="Arial" pitchFamily="34" charset="0"/>
              </a:rPr>
              <a:t>b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ought by my 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selfe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  being very fond of her </a:t>
            </a:r>
          </a:p>
          <a:p>
            <a:r>
              <a:rPr lang="en-GB" i="1" dirty="0">
                <a:latin typeface="Arial" pitchFamily="34" charset="0"/>
                <a:cs typeface="Arial" pitchFamily="34" charset="0"/>
              </a:rPr>
              <a:t>C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hild Carrying her up&amp; 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downe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 Wore her to nothing</a:t>
            </a:r>
          </a:p>
          <a:p>
            <a:r>
              <a:rPr lang="en-GB" i="1" dirty="0">
                <a:latin typeface="Arial" pitchFamily="34" charset="0"/>
                <a:cs typeface="Arial" pitchFamily="34" charset="0"/>
              </a:rPr>
              <a:t>b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y which 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meanes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 fell into a 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feaver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 &amp; dyed</a:t>
            </a:r>
            <a:endParaRPr lang="en-GB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1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262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How do they compare with Olaudah Equiano’s experiences which he wrote in 1789?</vt:lpstr>
      <vt:lpstr>Slide 8</vt:lpstr>
      <vt:lpstr>Broken Hearts?</vt:lpstr>
      <vt:lpstr>SUICIDES? 1</vt:lpstr>
      <vt:lpstr>SUICIDES? 2</vt:lpstr>
    </vt:vector>
  </TitlesOfParts>
  <Company>The University of York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jw26</dc:creator>
  <cp:lastModifiedBy>jw26</cp:lastModifiedBy>
  <cp:revision>1</cp:revision>
  <dcterms:created xsi:type="dcterms:W3CDTF">2011-08-06T12:16:00Z</dcterms:created>
  <dcterms:modified xsi:type="dcterms:W3CDTF">2011-08-06T12:23:48Z</dcterms:modified>
</cp:coreProperties>
</file>