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368" r:id="rId2"/>
    <p:sldId id="370" r:id="rId3"/>
    <p:sldId id="473" r:id="rId4"/>
    <p:sldId id="474" r:id="rId5"/>
    <p:sldId id="475" r:id="rId6"/>
    <p:sldId id="483" r:id="rId7"/>
    <p:sldId id="458" r:id="rId8"/>
    <p:sldId id="459" r:id="rId9"/>
    <p:sldId id="477" r:id="rId10"/>
    <p:sldId id="460" r:id="rId11"/>
    <p:sldId id="461" r:id="rId12"/>
    <p:sldId id="463" r:id="rId13"/>
    <p:sldId id="464" r:id="rId14"/>
    <p:sldId id="466" r:id="rId15"/>
    <p:sldId id="476" r:id="rId16"/>
    <p:sldId id="469" r:id="rId17"/>
    <p:sldId id="470" r:id="rId18"/>
    <p:sldId id="478" r:id="rId19"/>
    <p:sldId id="416" r:id="rId20"/>
    <p:sldId id="484" r:id="rId21"/>
    <p:sldId id="485" r:id="rId22"/>
    <p:sldId id="487" r:id="rId23"/>
    <p:sldId id="437" r:id="rId24"/>
    <p:sldId id="438" r:id="rId25"/>
    <p:sldId id="439" r:id="rId26"/>
    <p:sldId id="440" r:id="rId27"/>
    <p:sldId id="441" r:id="rId28"/>
    <p:sldId id="442" r:id="rId29"/>
    <p:sldId id="443" r:id="rId30"/>
    <p:sldId id="444" r:id="rId31"/>
    <p:sldId id="471" r:id="rId32"/>
    <p:sldId id="480" r:id="rId33"/>
    <p:sldId id="451" r:id="rId34"/>
    <p:sldId id="481" r:id="rId35"/>
    <p:sldId id="479" r:id="rId36"/>
    <p:sldId id="482" r:id="rId37"/>
    <p:sldId id="396" r:id="rId38"/>
    <p:sldId id="448" r:id="rId39"/>
  </p:sldIdLst>
  <p:sldSz cx="9144000" cy="6858000" type="screen4x3"/>
  <p:notesSz cx="6797675" cy="9928225"/>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CC3333"/>
    <a:srgbClr val="62BD19"/>
    <a:srgbClr val="FF7300"/>
    <a:srgbClr val="00529B"/>
    <a:srgbClr val="6A1A7A"/>
    <a:srgbClr val="C40098"/>
    <a:srgbClr val="007E3A"/>
    <a:srgbClr val="CD58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9969" autoAdjust="0"/>
    <p:restoredTop sz="99267" autoAdjust="0"/>
  </p:normalViewPr>
  <p:slideViewPr>
    <p:cSldViewPr snapToGrid="0">
      <p:cViewPr>
        <p:scale>
          <a:sx n="62" d="100"/>
          <a:sy n="62" d="100"/>
        </p:scale>
        <p:origin x="-1506" y="-336"/>
      </p:cViewPr>
      <p:guideLst>
        <p:guide orient="horz" pos="960"/>
        <p:guide pos="5424"/>
      </p:guideLst>
    </p:cSldViewPr>
  </p:slideViewPr>
  <p:outlineViewPr>
    <p:cViewPr>
      <p:scale>
        <a:sx n="33" d="100"/>
        <a:sy n="33" d="100"/>
      </p:scale>
      <p:origin x="210" y="7626"/>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96" y="-7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7.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40963"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dirty="0"/>
          </a:p>
        </p:txBody>
      </p:sp>
      <p:sp>
        <p:nvSpPr>
          <p:cNvPr id="40964"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40965"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3A5377E-7469-4642-8B40-A54FC63FFDF3}"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58371" name="Rectangle 3"/>
          <p:cNvSpPr>
            <a:spLocks noGrp="1" noChangeArrowheads="1"/>
          </p:cNvSpPr>
          <p:nvPr>
            <p:ph type="dt" idx="1"/>
          </p:nvPr>
        </p:nvSpPr>
        <p:spPr bwMode="auto">
          <a:xfrm>
            <a:off x="38862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dirty="0"/>
          </a:p>
        </p:txBody>
      </p:sp>
      <p:sp>
        <p:nvSpPr>
          <p:cNvPr id="34820" name="Rectangle 4"/>
          <p:cNvSpPr>
            <a:spLocks noGrp="1" noRot="1" noChangeAspect="1" noChangeArrowheads="1" noTextEdit="1"/>
          </p:cNvSpPr>
          <p:nvPr>
            <p:ph type="sldImg" idx="2"/>
          </p:nvPr>
        </p:nvSpPr>
        <p:spPr bwMode="auto">
          <a:xfrm>
            <a:off x="901700" y="762000"/>
            <a:ext cx="4978400" cy="37338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14400" y="4724400"/>
            <a:ext cx="4953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48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58375" name="Rectangle 7"/>
          <p:cNvSpPr>
            <a:spLocks noGrp="1" noChangeArrowheads="1"/>
          </p:cNvSpPr>
          <p:nvPr>
            <p:ph type="sldNum" sz="quarter" idx="5"/>
          </p:nvPr>
        </p:nvSpPr>
        <p:spPr bwMode="auto">
          <a:xfrm>
            <a:off x="3886200" y="9448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5C49E80-1431-4D8A-9C27-410E7E8AAA50}"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F2129AE-0BA3-46BA-8269-143315933DB3}" type="slidenum">
              <a:rPr lang="en-GB" smtClean="0"/>
              <a:pPr/>
              <a:t>1</a:t>
            </a:fld>
            <a:endParaRPr lang="en-GB" dirty="0" smtClean="0"/>
          </a:p>
        </p:txBody>
      </p:sp>
      <p:sp>
        <p:nvSpPr>
          <p:cNvPr id="35843" name="Rectangle 2"/>
          <p:cNvSpPr>
            <a:spLocks noGrp="1" noRot="1" noChangeAspect="1" noChangeArrowheads="1" noTextEdit="1"/>
          </p:cNvSpPr>
          <p:nvPr>
            <p:ph type="sldImg"/>
          </p:nvPr>
        </p:nvSpPr>
        <p:spPr>
          <a:xfrm>
            <a:off x="917575" y="744538"/>
            <a:ext cx="4962525" cy="3722687"/>
          </a:xfrm>
          <a:ln/>
        </p:spPr>
      </p:sp>
      <p:sp>
        <p:nvSpPr>
          <p:cNvPr id="35844" name="Rectangle 3"/>
          <p:cNvSpPr>
            <a:spLocks noGrp="1" noChangeArrowheads="1"/>
          </p:cNvSpPr>
          <p:nvPr>
            <p:ph type="body" idx="1"/>
          </p:nvPr>
        </p:nvSpPr>
        <p:spPr>
          <a:xfrm>
            <a:off x="679450" y="4716463"/>
            <a:ext cx="5438775" cy="4467225"/>
          </a:xfrm>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91E1E117-5C91-4721-B9FA-12DAE3C65A95}" type="slidenum">
              <a:rPr lang="en-GB" smtClean="0"/>
              <a:pPr/>
              <a:t>7</a:t>
            </a:fld>
            <a:endParaRPr lang="en-GB" smtClean="0"/>
          </a:p>
        </p:txBody>
      </p:sp>
      <p:sp>
        <p:nvSpPr>
          <p:cNvPr id="95235" name="Rectangle 2"/>
          <p:cNvSpPr>
            <a:spLocks noGrp="1" noRot="1" noChangeAspect="1" noChangeArrowheads="1" noTextEdit="1"/>
          </p:cNvSpPr>
          <p:nvPr>
            <p:ph type="sldImg"/>
          </p:nvPr>
        </p:nvSpPr>
        <p:spPr>
          <a:xfrm>
            <a:off x="917575" y="744538"/>
            <a:ext cx="4962525" cy="3722687"/>
          </a:xfrm>
          <a:ln/>
        </p:spPr>
      </p:sp>
      <p:sp>
        <p:nvSpPr>
          <p:cNvPr id="95236" name="Rectangle 3"/>
          <p:cNvSpPr>
            <a:spLocks noGrp="1" noChangeArrowheads="1"/>
          </p:cNvSpPr>
          <p:nvPr>
            <p:ph type="body" idx="1"/>
          </p:nvPr>
        </p:nvSpPr>
        <p:spPr>
          <a:xfrm>
            <a:off x="906463" y="4716463"/>
            <a:ext cx="4984750" cy="4467225"/>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GB" smtClean="0"/>
              <a:t>And that is why, with the exec team and the management board, we have defined our public task, very simply and clearly.</a:t>
            </a:r>
          </a:p>
          <a:p>
            <a:endParaRPr lang="en-GB" smtClean="0"/>
          </a:p>
          <a:p>
            <a:r>
              <a:rPr lang="en-GB" smtClean="0"/>
              <a:t>We will fight for the public record.  We’ll be there.  </a:t>
            </a:r>
          </a:p>
          <a:p>
            <a:r>
              <a:rPr lang="en-GB" smtClean="0"/>
              <a:t>In a tough funding environment for information and records management in government.  Where departments have a huge volume of information assets to keep. When the archive sector across the country needs our help to ensure that they can meet their obligations to the record.  When the public partly depend on us to get access to the transparent government they deserve.</a:t>
            </a:r>
          </a:p>
          <a:p>
            <a:endParaRPr lang="en-GB" smtClean="0"/>
          </a:p>
          <a:p>
            <a:r>
              <a:rPr lang="en-GB" smtClean="0"/>
              <a:t>Our role is fundamental.  We have the credibility to do this.  And we have an important part in the government’s transparency agenda, as the front-line service for the public record</a:t>
            </a:r>
          </a:p>
        </p:txBody>
      </p:sp>
      <p:sp>
        <p:nvSpPr>
          <p:cNvPr id="33796" name="Slide Number Placeholder 3"/>
          <p:cNvSpPr>
            <a:spLocks noGrp="1"/>
          </p:cNvSpPr>
          <p:nvPr>
            <p:ph type="sldNum" sz="quarter" idx="5"/>
          </p:nvPr>
        </p:nvSpPr>
        <p:spPr>
          <a:noFill/>
        </p:spPr>
        <p:txBody>
          <a:bodyPr/>
          <a:lstStyle/>
          <a:p>
            <a:fld id="{E1F63A03-4B89-430E-B221-0E85F8C61AFB}" type="slidenum">
              <a:rPr lang="en-GB" smtClean="0"/>
              <a:pPr/>
              <a:t>8</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3A1DA5B-BD48-4374-A5A7-B2B764F7FC71}" type="slidenum">
              <a:rPr lang="en-GB" smtClean="0"/>
              <a:pPr/>
              <a:t>10</a:t>
            </a:fld>
            <a:endParaRPr lang="en-GB" smtClean="0"/>
          </a:p>
        </p:txBody>
      </p:sp>
      <p:sp>
        <p:nvSpPr>
          <p:cNvPr id="98307" name="Rectangle 1026"/>
          <p:cNvSpPr>
            <a:spLocks noGrp="1" noRot="1" noChangeAspect="1" noChangeArrowheads="1" noTextEdit="1"/>
          </p:cNvSpPr>
          <p:nvPr>
            <p:ph type="sldImg"/>
          </p:nvPr>
        </p:nvSpPr>
        <p:spPr>
          <a:xfrm>
            <a:off x="919163" y="746125"/>
            <a:ext cx="4960937" cy="3721100"/>
          </a:xfrm>
          <a:ln/>
        </p:spPr>
      </p:sp>
      <p:sp>
        <p:nvSpPr>
          <p:cNvPr id="98308" name="Rectangle 1027"/>
          <p:cNvSpPr>
            <a:spLocks noGrp="1" noChangeArrowheads="1"/>
          </p:cNvSpPr>
          <p:nvPr>
            <p:ph type="body" idx="1"/>
          </p:nvPr>
        </p:nvSpPr>
        <p:spPr>
          <a:xfrm>
            <a:off x="906463" y="4714875"/>
            <a:ext cx="4984750" cy="4467225"/>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831BD79-2592-4696-8A9D-77D14A7B0EBA}" type="slidenum">
              <a:rPr lang="en-GB" smtClean="0"/>
              <a:pPr/>
              <a:t>11</a:t>
            </a:fld>
            <a:endParaRPr lang="en-GB" smtClean="0"/>
          </a:p>
        </p:txBody>
      </p:sp>
      <p:sp>
        <p:nvSpPr>
          <p:cNvPr id="35843" name="Rectangle 1026"/>
          <p:cNvSpPr>
            <a:spLocks noGrp="1" noRot="1" noChangeAspect="1" noChangeArrowheads="1" noTextEdit="1"/>
          </p:cNvSpPr>
          <p:nvPr>
            <p:ph type="sldImg"/>
          </p:nvPr>
        </p:nvSpPr>
        <p:spPr>
          <a:xfrm>
            <a:off x="872161" y="746244"/>
            <a:ext cx="5054971" cy="3721695"/>
          </a:xfrm>
          <a:ln/>
        </p:spPr>
      </p:sp>
      <p:sp>
        <p:nvSpPr>
          <p:cNvPr id="35844" name="Rectangle 1027"/>
          <p:cNvSpPr>
            <a:spLocks noGrp="1" noChangeArrowheads="1"/>
          </p:cNvSpPr>
          <p:nvPr>
            <p:ph type="body" idx="1"/>
          </p:nvPr>
        </p:nvSpPr>
        <p:spPr>
          <a:xfrm>
            <a:off x="906141" y="4715629"/>
            <a:ext cx="4985393" cy="4466352"/>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55FF19AD-7802-405F-BD72-6F61EC5BC9FE}" type="slidenum">
              <a:rPr lang="en-GB" smtClean="0"/>
              <a:pPr/>
              <a:t>12</a:t>
            </a:fld>
            <a:endParaRPr lang="en-GB" smtClean="0"/>
          </a:p>
        </p:txBody>
      </p:sp>
      <p:sp>
        <p:nvSpPr>
          <p:cNvPr id="101379" name="Rectangle 2"/>
          <p:cNvSpPr>
            <a:spLocks noGrp="1" noRot="1" noChangeAspect="1" noChangeArrowheads="1" noTextEdit="1"/>
          </p:cNvSpPr>
          <p:nvPr>
            <p:ph type="sldImg"/>
          </p:nvPr>
        </p:nvSpPr>
        <p:spPr>
          <a:xfrm>
            <a:off x="965200" y="739775"/>
            <a:ext cx="4927600" cy="3695700"/>
          </a:xfrm>
          <a:ln/>
        </p:spPr>
      </p:sp>
      <p:sp>
        <p:nvSpPr>
          <p:cNvPr id="101380" name="Rectangle 3"/>
          <p:cNvSpPr>
            <a:spLocks noGrp="1" noChangeArrowheads="1"/>
          </p:cNvSpPr>
          <p:nvPr>
            <p:ph type="body" idx="1"/>
          </p:nvPr>
        </p:nvSpPr>
        <p:spPr>
          <a:xfrm>
            <a:off x="876300" y="4730750"/>
            <a:ext cx="5033963" cy="4435475"/>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6F7F265-C45F-4FE4-9FE2-98E4D11C3091}" type="slidenum">
              <a:rPr lang="en-GB" smtClean="0"/>
              <a:pPr/>
              <a:t>16</a:t>
            </a:fld>
            <a:endParaRPr lang="en-GB" smtClean="0"/>
          </a:p>
        </p:txBody>
      </p:sp>
      <p:sp>
        <p:nvSpPr>
          <p:cNvPr id="107523" name="Rectangle 2"/>
          <p:cNvSpPr>
            <a:spLocks noGrp="1" noRot="1" noChangeAspect="1" noChangeArrowheads="1" noTextEdit="1"/>
          </p:cNvSpPr>
          <p:nvPr>
            <p:ph type="sldImg"/>
          </p:nvPr>
        </p:nvSpPr>
        <p:spPr>
          <a:xfrm>
            <a:off x="965200" y="739775"/>
            <a:ext cx="4927600" cy="3695700"/>
          </a:xfrm>
          <a:ln/>
        </p:spPr>
      </p:sp>
      <p:sp>
        <p:nvSpPr>
          <p:cNvPr id="107524" name="Rectangle 3"/>
          <p:cNvSpPr>
            <a:spLocks noGrp="1" noChangeArrowheads="1"/>
          </p:cNvSpPr>
          <p:nvPr>
            <p:ph type="body" idx="1"/>
          </p:nvPr>
        </p:nvSpPr>
        <p:spPr>
          <a:xfrm>
            <a:off x="876300" y="4730750"/>
            <a:ext cx="5033963" cy="4435475"/>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F2129AE-0BA3-46BA-8269-143315933DB3}" type="slidenum">
              <a:rPr lang="en-GB" smtClean="0"/>
              <a:pPr/>
              <a:t>38</a:t>
            </a:fld>
            <a:endParaRPr lang="en-GB" dirty="0" smtClean="0"/>
          </a:p>
        </p:txBody>
      </p:sp>
      <p:sp>
        <p:nvSpPr>
          <p:cNvPr id="35843" name="Rectangle 2"/>
          <p:cNvSpPr>
            <a:spLocks noGrp="1" noRot="1" noChangeAspect="1" noChangeArrowheads="1" noTextEdit="1"/>
          </p:cNvSpPr>
          <p:nvPr>
            <p:ph type="sldImg"/>
          </p:nvPr>
        </p:nvSpPr>
        <p:spPr>
          <a:xfrm>
            <a:off x="917575" y="744538"/>
            <a:ext cx="4962525" cy="3722687"/>
          </a:xfrm>
          <a:ln/>
        </p:spPr>
      </p:sp>
      <p:sp>
        <p:nvSpPr>
          <p:cNvPr id="35844" name="Rectangle 3"/>
          <p:cNvSpPr>
            <a:spLocks noGrp="1" noChangeArrowheads="1"/>
          </p:cNvSpPr>
          <p:nvPr>
            <p:ph type="body" idx="1"/>
          </p:nvPr>
        </p:nvSpPr>
        <p:spPr>
          <a:xfrm>
            <a:off x="679450" y="4716463"/>
            <a:ext cx="5438775" cy="4467225"/>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cstate="screen"/>
          <a:srcRect/>
          <a:stretch>
            <a:fillRect/>
          </a:stretch>
        </p:blipFill>
        <p:spPr bwMode="auto">
          <a:xfrm>
            <a:off x="6357938" y="6299200"/>
            <a:ext cx="2519362" cy="39211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7FA7D397-1599-4076-AA8F-BCCF4825E2B6}"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248786" y="1051864"/>
            <a:ext cx="8643998" cy="4920596"/>
          </a:xfrm>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7"/>
          <p:cNvSpPr>
            <a:spLocks noGrp="1"/>
          </p:cNvSpPr>
          <p:nvPr>
            <p:ph type="sldNum" sz="quarter" idx="10"/>
          </p:nvPr>
        </p:nvSpPr>
        <p:spPr/>
        <p:txBody>
          <a:bodyPr/>
          <a:lstStyle>
            <a:lvl1pPr>
              <a:defRPr/>
            </a:lvl1pPr>
          </a:lstStyle>
          <a:p>
            <a:pPr>
              <a:defRPr/>
            </a:pPr>
            <a:fld id="{4E3D2621-B9DE-44C8-9446-58FEF7AD855D}"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7"/>
          <p:cNvSpPr>
            <a:spLocks noGrp="1"/>
          </p:cNvSpPr>
          <p:nvPr>
            <p:ph type="sldNum" sz="quarter" idx="10"/>
          </p:nvPr>
        </p:nvSpPr>
        <p:spPr/>
        <p:txBody>
          <a:bodyPr/>
          <a:lstStyle>
            <a:lvl1pPr>
              <a:defRPr/>
            </a:lvl1pPr>
          </a:lstStyle>
          <a:p>
            <a:pPr>
              <a:defRPr/>
            </a:pPr>
            <a:fld id="{272A2A2F-3A99-4C1F-844C-285030C29824}"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71488" y="1060490"/>
            <a:ext cx="3986212" cy="478950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66886" y="1060490"/>
            <a:ext cx="3987800" cy="478950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7"/>
          <p:cNvSpPr>
            <a:spLocks noGrp="1"/>
          </p:cNvSpPr>
          <p:nvPr>
            <p:ph type="sldNum" sz="quarter" idx="10"/>
          </p:nvPr>
        </p:nvSpPr>
        <p:spPr/>
        <p:txBody>
          <a:bodyPr/>
          <a:lstStyle>
            <a:lvl1pPr>
              <a:defRPr/>
            </a:lvl1pPr>
          </a:lstStyle>
          <a:p>
            <a:pPr>
              <a:defRPr/>
            </a:pPr>
            <a:fld id="{7F06C932-7A6D-4D4A-976F-B5D2F71540AC}"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1864"/>
            <a:ext cx="4040188" cy="68289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44046"/>
            <a:ext cx="404018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Content Placeholder 5"/>
          <p:cNvSpPr>
            <a:spLocks noGrp="1"/>
          </p:cNvSpPr>
          <p:nvPr>
            <p:ph sz="quarter" idx="4"/>
          </p:nvPr>
        </p:nvSpPr>
        <p:spPr>
          <a:xfrm>
            <a:off x="4645025" y="1744046"/>
            <a:ext cx="4041775" cy="3951288"/>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240160" y="302980"/>
            <a:ext cx="8643998" cy="485775"/>
          </a:xfrm>
        </p:spPr>
        <p:txBody>
          <a:bodyPr/>
          <a:lstStyle/>
          <a:p>
            <a:r>
              <a:rPr lang="en-US" dirty="0" smtClean="0"/>
              <a:t>Click to edit Master title style</a:t>
            </a:r>
            <a:endParaRPr lang="en-GB" dirty="0"/>
          </a:p>
        </p:txBody>
      </p:sp>
      <p:sp>
        <p:nvSpPr>
          <p:cNvPr id="8" name="Text Placeholder 2"/>
          <p:cNvSpPr>
            <a:spLocks noGrp="1"/>
          </p:cNvSpPr>
          <p:nvPr>
            <p:ph type="body" idx="10"/>
          </p:nvPr>
        </p:nvSpPr>
        <p:spPr>
          <a:xfrm>
            <a:off x="4643438" y="1051864"/>
            <a:ext cx="4040188" cy="68289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Slide Number Placeholder 7"/>
          <p:cNvSpPr>
            <a:spLocks noGrp="1"/>
          </p:cNvSpPr>
          <p:nvPr>
            <p:ph type="sldNum" sz="quarter" idx="11"/>
          </p:nvPr>
        </p:nvSpPr>
        <p:spPr/>
        <p:txBody>
          <a:bodyPr/>
          <a:lstStyle>
            <a:lvl1pPr>
              <a:defRPr/>
            </a:lvl1pPr>
          </a:lstStyle>
          <a:p>
            <a:pPr>
              <a:defRPr/>
            </a:pPr>
            <a:fld id="{5AE1463D-59C0-4070-9431-76979B27B8EC}"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sz="2800"/>
            </a:lvl1pPr>
          </a:lstStyle>
          <a:p>
            <a:r>
              <a:rPr lang="en-US" dirty="0" smtClean="0"/>
              <a:t>Click to edit Master title style</a:t>
            </a:r>
            <a:endParaRPr lang="en-GB" dirty="0"/>
          </a:p>
        </p:txBody>
      </p:sp>
      <p:sp>
        <p:nvSpPr>
          <p:cNvPr id="3" name="Slide Number Placeholder 7"/>
          <p:cNvSpPr>
            <a:spLocks noGrp="1"/>
          </p:cNvSpPr>
          <p:nvPr>
            <p:ph type="sldNum" sz="quarter" idx="10"/>
          </p:nvPr>
        </p:nvSpPr>
        <p:spPr/>
        <p:txBody>
          <a:bodyPr/>
          <a:lstStyle>
            <a:lvl1pPr>
              <a:defRPr/>
            </a:lvl1pPr>
          </a:lstStyle>
          <a:p>
            <a:pPr>
              <a:defRPr/>
            </a:pPr>
            <a:fld id="{34559142-B2FF-430A-A6E7-0EC7DE754BA3}"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96F511C7-D64C-4443-8B9C-AC9432DF24E3}"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1488" y="1143000"/>
            <a:ext cx="8139112" cy="4857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71488" y="1905000"/>
            <a:ext cx="3986212" cy="4313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10100" y="1905000"/>
            <a:ext cx="3987800" cy="4313238"/>
          </a:xfrm>
        </p:spPr>
        <p:txBody>
          <a:bodyPr/>
          <a:lstStyle/>
          <a:p>
            <a:pPr lvl="0"/>
            <a:endParaRPr lang="en-GB" noProof="0"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71488" y="1143000"/>
            <a:ext cx="8139112" cy="4857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71488" y="1905000"/>
            <a:ext cx="3986212" cy="4313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10100" y="1905000"/>
            <a:ext cx="3987800" cy="4313238"/>
          </a:xfrm>
        </p:spPr>
        <p:txBody>
          <a:bodyPr/>
          <a:lstStyle/>
          <a:p>
            <a:pPr lvl="0"/>
            <a:endParaRPr lang="en-GB" noProof="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6107113"/>
            <a:ext cx="9144000" cy="71437"/>
          </a:xfrm>
          <a:prstGeom prst="rect">
            <a:avLst/>
          </a:prstGeom>
          <a:gradFill flip="none" rotWithShape="1">
            <a:gsLst>
              <a:gs pos="18000">
                <a:srgbClr val="CC3333"/>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51" name="Rectangle 2"/>
          <p:cNvSpPr>
            <a:spLocks noGrp="1" noChangeArrowheads="1"/>
          </p:cNvSpPr>
          <p:nvPr>
            <p:ph type="title"/>
          </p:nvPr>
        </p:nvSpPr>
        <p:spPr bwMode="auto">
          <a:xfrm>
            <a:off x="249238" y="303213"/>
            <a:ext cx="8643937" cy="485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2" name="Rectangle 3"/>
          <p:cNvSpPr>
            <a:spLocks noGrp="1" noChangeArrowheads="1"/>
          </p:cNvSpPr>
          <p:nvPr>
            <p:ph type="body" idx="1"/>
          </p:nvPr>
        </p:nvSpPr>
        <p:spPr bwMode="auto">
          <a:xfrm>
            <a:off x="249238" y="1052513"/>
            <a:ext cx="8643937" cy="491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053" name="Picture 8"/>
          <p:cNvPicPr>
            <a:picLocks noChangeAspect="1" noChangeArrowheads="1"/>
          </p:cNvPicPr>
          <p:nvPr/>
        </p:nvPicPr>
        <p:blipFill>
          <a:blip r:embed="rId11" cstate="screen"/>
          <a:srcRect/>
          <a:stretch>
            <a:fillRect/>
          </a:stretch>
        </p:blipFill>
        <p:spPr bwMode="auto">
          <a:xfrm>
            <a:off x="6357938" y="6299200"/>
            <a:ext cx="2519362" cy="392113"/>
          </a:xfrm>
          <a:prstGeom prst="rect">
            <a:avLst/>
          </a:prstGeom>
          <a:noFill/>
          <a:ln w="9525">
            <a:noFill/>
            <a:miter lim="800000"/>
            <a:headEnd/>
            <a:tailEnd/>
          </a:ln>
        </p:spPr>
      </p:pic>
      <p:sp>
        <p:nvSpPr>
          <p:cNvPr id="8" name="Slide Number Placeholder 7"/>
          <p:cNvSpPr>
            <a:spLocks noGrp="1"/>
          </p:cNvSpPr>
          <p:nvPr>
            <p:ph type="sldNum" sz="quarter" idx="4"/>
          </p:nvPr>
        </p:nvSpPr>
        <p:spPr>
          <a:xfrm>
            <a:off x="30163" y="6356350"/>
            <a:ext cx="5445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E13B558-0428-40C5-8BA6-5C657C3A299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33" r:id="rId1"/>
    <p:sldLayoutId id="2147483727" r:id="rId2"/>
    <p:sldLayoutId id="2147483728" r:id="rId3"/>
    <p:sldLayoutId id="2147483729" r:id="rId4"/>
    <p:sldLayoutId id="2147483730" r:id="rId5"/>
    <p:sldLayoutId id="2147483731" r:id="rId6"/>
    <p:sldLayoutId id="2147483732" r:id="rId7"/>
    <p:sldLayoutId id="2147483734" r:id="rId8"/>
    <p:sldLayoutId id="2147483735" r:id="rId9"/>
  </p:sldLayoutIdLst>
  <p:hf hdr="0" ftr="0" dt="0"/>
  <p:txStyles>
    <p:titleStyle>
      <a:lvl1pPr algn="l" rtl="0" eaLnBrk="0" fontAlgn="base" hangingPunct="0">
        <a:spcBef>
          <a:spcPct val="0"/>
        </a:spcBef>
        <a:spcAft>
          <a:spcPct val="0"/>
        </a:spcAft>
        <a:defRPr sz="3200" b="1">
          <a:solidFill>
            <a:schemeClr val="tx2"/>
          </a:solidFill>
          <a:latin typeface="+mj-lt"/>
          <a:ea typeface="+mj-ea"/>
          <a:cs typeface="Arial" pitchFamily="34" charset="0"/>
        </a:defRPr>
      </a:lvl1pPr>
      <a:lvl2pPr algn="l" rtl="0" eaLnBrk="0" fontAlgn="base" hangingPunct="0">
        <a:spcBef>
          <a:spcPct val="0"/>
        </a:spcBef>
        <a:spcAft>
          <a:spcPct val="0"/>
        </a:spcAft>
        <a:defRPr sz="3200" b="1">
          <a:solidFill>
            <a:schemeClr val="tx2"/>
          </a:solidFill>
          <a:latin typeface="Arial" charset="0"/>
          <a:cs typeface="Arial" charset="0"/>
        </a:defRPr>
      </a:lvl2pPr>
      <a:lvl3pPr algn="l" rtl="0" eaLnBrk="0" fontAlgn="base" hangingPunct="0">
        <a:spcBef>
          <a:spcPct val="0"/>
        </a:spcBef>
        <a:spcAft>
          <a:spcPct val="0"/>
        </a:spcAft>
        <a:defRPr sz="3200" b="1">
          <a:solidFill>
            <a:schemeClr val="tx2"/>
          </a:solidFill>
          <a:latin typeface="Arial" charset="0"/>
          <a:cs typeface="Arial" charset="0"/>
        </a:defRPr>
      </a:lvl3pPr>
      <a:lvl4pPr algn="l" rtl="0" eaLnBrk="0" fontAlgn="base" hangingPunct="0">
        <a:spcBef>
          <a:spcPct val="0"/>
        </a:spcBef>
        <a:spcAft>
          <a:spcPct val="0"/>
        </a:spcAft>
        <a:defRPr sz="3200" b="1">
          <a:solidFill>
            <a:schemeClr val="tx2"/>
          </a:solidFill>
          <a:latin typeface="Arial" charset="0"/>
          <a:cs typeface="Arial" charset="0"/>
        </a:defRPr>
      </a:lvl4pPr>
      <a:lvl5pPr algn="l" rtl="0" eaLnBrk="0" fontAlgn="base" hangingPunct="0">
        <a:spcBef>
          <a:spcPct val="0"/>
        </a:spcBef>
        <a:spcAft>
          <a:spcPct val="0"/>
        </a:spcAft>
        <a:defRPr sz="32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Arial" pitchFamily="34" charset="0"/>
        </a:defRPr>
      </a:lvl1pPr>
      <a:lvl2pPr marL="742950" indent="-285750" algn="l" rtl="0" eaLnBrk="0" fontAlgn="base" hangingPunct="0">
        <a:spcBef>
          <a:spcPct val="20000"/>
        </a:spcBef>
        <a:spcAft>
          <a:spcPct val="0"/>
        </a:spcAft>
        <a:buSzPct val="90000"/>
        <a:buFont typeface="Courier New" pitchFamily="49" charset="0"/>
        <a:buChar char="o"/>
        <a:defRPr sz="2400">
          <a:solidFill>
            <a:schemeClr val="tx1"/>
          </a:solidFill>
          <a:latin typeface="+mn-lt"/>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mn-lt"/>
          <a:cs typeface="Arial" pitchFamily="34" charset="0"/>
        </a:defRPr>
      </a:lvl3pPr>
      <a:lvl4pPr marL="1600200" indent="-228600" algn="l" rtl="0" eaLnBrk="0" fontAlgn="base" hangingPunct="0">
        <a:spcBef>
          <a:spcPct val="20000"/>
        </a:spcBef>
        <a:spcAft>
          <a:spcPct val="0"/>
        </a:spcAft>
        <a:buChar char="•"/>
        <a:defRPr sz="2400">
          <a:solidFill>
            <a:schemeClr val="tx1"/>
          </a:solidFill>
          <a:latin typeface="+mn-lt"/>
          <a:cs typeface="Arial" pitchFamily="34" charset="0"/>
        </a:defRPr>
      </a:lvl4pPr>
      <a:lvl5pPr marL="2057400" indent="-228600" algn="l" rtl="0" eaLnBrk="0" fontAlgn="base" hangingPunct="0">
        <a:spcBef>
          <a:spcPct val="20000"/>
        </a:spcBef>
        <a:spcAft>
          <a:spcPct val="0"/>
        </a:spcAft>
        <a:buChar char="•"/>
        <a:defRPr sz="2400">
          <a:solidFill>
            <a:schemeClr val="tx1"/>
          </a:solidFill>
          <a:latin typeface="+mn-lt"/>
          <a:cs typeface="Arial" pitchFamily="34" charset="0"/>
        </a:defRPr>
      </a:lvl5pPr>
      <a:lvl6pPr marL="2514600" indent="-228600" algn="l" rtl="0" fontAlgn="base">
        <a:spcBef>
          <a:spcPct val="20000"/>
        </a:spcBef>
        <a:spcAft>
          <a:spcPct val="0"/>
        </a:spcAft>
        <a:buChar char="•"/>
        <a:defRPr sz="2200">
          <a:solidFill>
            <a:schemeClr val="tx1"/>
          </a:solidFill>
          <a:latin typeface="+mn-lt"/>
        </a:defRPr>
      </a:lvl6pPr>
      <a:lvl7pPr marL="2971800" indent="-228600" algn="l" rtl="0" fontAlgn="base">
        <a:spcBef>
          <a:spcPct val="20000"/>
        </a:spcBef>
        <a:spcAft>
          <a:spcPct val="0"/>
        </a:spcAft>
        <a:buChar char="•"/>
        <a:defRPr sz="2200">
          <a:solidFill>
            <a:schemeClr val="tx1"/>
          </a:solidFill>
          <a:latin typeface="+mn-lt"/>
        </a:defRPr>
      </a:lvl7pPr>
      <a:lvl8pPr marL="3429000" indent="-228600" algn="l" rtl="0" fontAlgn="base">
        <a:spcBef>
          <a:spcPct val="20000"/>
        </a:spcBef>
        <a:spcAft>
          <a:spcPct val="0"/>
        </a:spcAft>
        <a:buChar char="•"/>
        <a:defRPr sz="2200">
          <a:solidFill>
            <a:schemeClr val="tx1"/>
          </a:solidFill>
          <a:latin typeface="+mn-lt"/>
        </a:defRPr>
      </a:lvl8pPr>
      <a:lvl9pPr marL="3886200" indent="-228600" algn="l"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nationalarchives.gov.uk/slavery/learn-more.htm"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nationalarchives.gov.uk/education"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nationalarchives.gov.uk/slavery"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flickr.com/photos/52115725@N03/"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nationalarchives.gov.uk/records/research-guides/slave-trade-slavery.htm"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nationalarchives.gov.uk/records/looking-for-person/slaves-and-slave-owners.htm?WT.lp=rg-3163"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nationalarchives.gov.uk/records/looking-for-place/coloniesanddependencies.htm"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6147" name="Picture 8"/>
          <p:cNvPicPr>
            <a:picLocks noChangeAspect="1" noChangeArrowheads="1"/>
          </p:cNvPicPr>
          <p:nvPr/>
        </p:nvPicPr>
        <p:blipFill>
          <a:blip r:embed="rId3" cstate="screen"/>
          <a:srcRect/>
          <a:stretch>
            <a:fillRect/>
          </a:stretch>
        </p:blipFill>
        <p:spPr bwMode="auto">
          <a:xfrm>
            <a:off x="384175" y="2392363"/>
            <a:ext cx="8359775" cy="13033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tacks"/>
          <p:cNvPicPr>
            <a:picLocks noChangeAspect="1" noChangeArrowheads="1"/>
          </p:cNvPicPr>
          <p:nvPr/>
        </p:nvPicPr>
        <p:blipFill>
          <a:blip r:embed="rId3" cstate="screen"/>
          <a:srcRect/>
          <a:stretch>
            <a:fillRect/>
          </a:stretch>
        </p:blipFill>
        <p:spPr bwMode="auto">
          <a:xfrm>
            <a:off x="1379538" y="1112838"/>
            <a:ext cx="6384925" cy="4560887"/>
          </a:xfrm>
          <a:prstGeom prst="rect">
            <a:avLst/>
          </a:prstGeom>
          <a:noFill/>
          <a:effectLst>
            <a:outerShdw blurRad="152400" dist="165100" dir="2700000" algn="tl" rotWithShape="0">
              <a:prstClr val="black">
                <a:alpha val="40000"/>
              </a:prstClr>
            </a:outerShdw>
          </a:effectLst>
        </p:spPr>
      </p:pic>
      <p:sp>
        <p:nvSpPr>
          <p:cNvPr id="37891" name="Title 2"/>
          <p:cNvSpPr>
            <a:spLocks noGrp="1"/>
          </p:cNvSpPr>
          <p:nvPr>
            <p:ph type="title"/>
          </p:nvPr>
        </p:nvSpPr>
        <p:spPr/>
        <p:txBody>
          <a:bodyPr/>
          <a:lstStyle/>
          <a:p>
            <a:r>
              <a:rPr lang="en-GB" smtClean="0">
                <a:cs typeface="Arial" charset="0"/>
              </a:rPr>
              <a:t>11,000,000 boxes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a:srcRect l="14143" t="12337" r="5920" b="13103"/>
          <a:stretch>
            <a:fillRect/>
          </a:stretch>
        </p:blipFill>
        <p:spPr bwMode="auto">
          <a:xfrm>
            <a:off x="1411288" y="1065213"/>
            <a:ext cx="6369050" cy="4581525"/>
          </a:xfrm>
          <a:prstGeom prst="rect">
            <a:avLst/>
          </a:prstGeom>
          <a:noFill/>
          <a:effectLst>
            <a:outerShdw blurRad="152400" dist="165100" dir="2700000" algn="tl" rotWithShape="0">
              <a:prstClr val="black">
                <a:alpha val="40000"/>
              </a:prstClr>
            </a:outerShdw>
          </a:effectLst>
        </p:spPr>
      </p:pic>
      <p:sp>
        <p:nvSpPr>
          <p:cNvPr id="15363" name="Title 5"/>
          <p:cNvSpPr>
            <a:spLocks noGrp="1"/>
          </p:cNvSpPr>
          <p:nvPr>
            <p:ph type="title"/>
          </p:nvPr>
        </p:nvSpPr>
        <p:spPr>
          <a:xfrm>
            <a:off x="249238" y="303213"/>
            <a:ext cx="8894762" cy="485775"/>
          </a:xfrm>
        </p:spPr>
        <p:txBody>
          <a:bodyPr/>
          <a:lstStyle/>
          <a:p>
            <a:r>
              <a:rPr lang="en-GB" smtClean="0">
                <a:cs typeface="Arial" charset="0"/>
              </a:rPr>
              <a:t>1 quadrillion bytes – 1 Petabyte of storage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laptop\My Documents\My Pictures\TNA Treasures\Magna Carta.jpg"/>
          <p:cNvPicPr>
            <a:picLocks noChangeAspect="1" noChangeArrowheads="1"/>
          </p:cNvPicPr>
          <p:nvPr/>
        </p:nvPicPr>
        <p:blipFill>
          <a:blip r:embed="rId3"/>
          <a:srcRect/>
          <a:stretch>
            <a:fillRect/>
          </a:stretch>
        </p:blipFill>
        <p:spPr bwMode="auto">
          <a:xfrm>
            <a:off x="2397125" y="1036638"/>
            <a:ext cx="4349750" cy="4565650"/>
          </a:xfrm>
          <a:prstGeom prst="rect">
            <a:avLst/>
          </a:prstGeom>
          <a:noFill/>
          <a:effectLst>
            <a:outerShdw blurRad="152400" dist="165100" dir="2700000" algn="tl" rotWithShape="0">
              <a:prstClr val="black">
                <a:alpha val="40000"/>
              </a:prstClr>
            </a:outerShdw>
          </a:effectLst>
        </p:spPr>
      </p:pic>
      <p:sp>
        <p:nvSpPr>
          <p:cNvPr id="40963" name="Rectangle 3"/>
          <p:cNvSpPr>
            <a:spLocks noGrp="1" noChangeArrowheads="1"/>
          </p:cNvSpPr>
          <p:nvPr>
            <p:ph type="title"/>
          </p:nvPr>
        </p:nvSpPr>
        <p:spPr/>
        <p:txBody>
          <a:bodyPr/>
          <a:lstStyle/>
          <a:p>
            <a:pPr eaLnBrk="1" hangingPunct="1"/>
            <a:r>
              <a:rPr lang="en-GB" smtClean="0">
                <a:cs typeface="Arial" charset="0"/>
              </a:rPr>
              <a:t>Magna Carta - 1225</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eaLnBrk="1" hangingPunct="1"/>
            <a:r>
              <a:rPr lang="en-GB" smtClean="0">
                <a:cs typeface="Arial" charset="0"/>
              </a:rPr>
              <a:t>Declaration of Independence - 1776</a:t>
            </a:r>
          </a:p>
        </p:txBody>
      </p:sp>
      <p:pic>
        <p:nvPicPr>
          <p:cNvPr id="15363" name="Picture 3" descr="C:\Documents and Settings\laptop\My Documents\My Pictures\TNA Treasures\American Declaration of Independence.jpg"/>
          <p:cNvPicPr>
            <a:picLocks noChangeAspect="1" noChangeArrowheads="1"/>
          </p:cNvPicPr>
          <p:nvPr/>
        </p:nvPicPr>
        <p:blipFill>
          <a:blip r:embed="rId2"/>
          <a:srcRect/>
          <a:stretch>
            <a:fillRect/>
          </a:stretch>
        </p:blipFill>
        <p:spPr bwMode="auto">
          <a:xfrm>
            <a:off x="2894013" y="1055688"/>
            <a:ext cx="3355975" cy="4827587"/>
          </a:xfrm>
          <a:prstGeom prst="rect">
            <a:avLst/>
          </a:prstGeom>
          <a:noFill/>
          <a:effectLst>
            <a:outerShdw blurRad="152400" dist="165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r>
              <a:rPr lang="en-GB" smtClean="0">
                <a:cs typeface="Arial" charset="0"/>
              </a:rPr>
              <a:t>William Hole Map of Virginia - 1612</a:t>
            </a:r>
          </a:p>
        </p:txBody>
      </p:sp>
      <p:pic>
        <p:nvPicPr>
          <p:cNvPr id="17411" name="Picture 3" descr="C:\Documents and Settings\apayne\My Documents\My Pictures\Virginia Docs\20.jpg"/>
          <p:cNvPicPr>
            <a:picLocks noChangeAspect="1" noChangeArrowheads="1"/>
          </p:cNvPicPr>
          <p:nvPr/>
        </p:nvPicPr>
        <p:blipFill>
          <a:blip r:embed="rId2"/>
          <a:srcRect/>
          <a:stretch>
            <a:fillRect/>
          </a:stretch>
        </p:blipFill>
        <p:spPr bwMode="auto">
          <a:xfrm>
            <a:off x="1803400" y="1193800"/>
            <a:ext cx="5537200" cy="4481513"/>
          </a:xfrm>
          <a:prstGeom prst="rect">
            <a:avLst/>
          </a:prstGeom>
          <a:noFill/>
          <a:effectLst>
            <a:outerShdw blurRad="152400" dist="165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r>
              <a:rPr lang="en-GB" dirty="0" smtClean="0">
                <a:cs typeface="Arial" charset="0"/>
              </a:rPr>
              <a:t>Ghana’s First Police Force – 1890s</a:t>
            </a:r>
          </a:p>
        </p:txBody>
      </p:sp>
      <p:pic>
        <p:nvPicPr>
          <p:cNvPr id="5" name="Picture 2" descr="C:\Documents and Settings\apayne\My Documents\Transatlantic Teachers Programme\Caribbean planning\Cape Coast Castle\Cape Coast Castle &amp; Elmina Castle CO1069.jpg"/>
          <p:cNvPicPr>
            <a:picLocks noChangeAspect="1" noChangeArrowheads="1"/>
          </p:cNvPicPr>
          <p:nvPr/>
        </p:nvPicPr>
        <p:blipFill>
          <a:blip r:embed="rId2"/>
          <a:srcRect/>
          <a:stretch>
            <a:fillRect/>
          </a:stretch>
        </p:blipFill>
        <p:spPr bwMode="auto">
          <a:xfrm>
            <a:off x="1089660" y="1188719"/>
            <a:ext cx="6964680" cy="4479245"/>
          </a:xfrm>
          <a:prstGeom prst="rect">
            <a:avLst/>
          </a:prstGeom>
          <a:noFill/>
          <a:effectLst>
            <a:outerShdw blurRad="152400" dist="165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27"/>
          <p:cNvSpPr>
            <a:spLocks noGrp="1" noChangeArrowheads="1"/>
          </p:cNvSpPr>
          <p:nvPr>
            <p:ph type="title"/>
          </p:nvPr>
        </p:nvSpPr>
        <p:spPr/>
        <p:txBody>
          <a:bodyPr/>
          <a:lstStyle/>
          <a:p>
            <a:pPr eaLnBrk="1" hangingPunct="1"/>
            <a:r>
              <a:rPr lang="en-GB" smtClean="0">
                <a:cs typeface="Arial" charset="0"/>
              </a:rPr>
              <a:t>Henry Cole’s Rat - 1838</a:t>
            </a:r>
          </a:p>
        </p:txBody>
      </p:sp>
      <p:graphicFrame>
        <p:nvGraphicFramePr>
          <p:cNvPr id="1026" name="Object 2"/>
          <p:cNvGraphicFramePr>
            <a:graphicFrameLocks noChangeAspect="1"/>
          </p:cNvGraphicFramePr>
          <p:nvPr/>
        </p:nvGraphicFramePr>
        <p:xfrm>
          <a:off x="1271588" y="1162050"/>
          <a:ext cx="6524625" cy="4613275"/>
        </p:xfrm>
        <a:graphic>
          <a:graphicData uri="http://schemas.openxmlformats.org/presentationml/2006/ole">
            <p:oleObj spid="_x0000_s131074" name="Bitmap Image" r:id="rId4" imgW="5009524" imgH="3572374" progId="PBrush">
              <p:embed/>
            </p:oleObj>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cs typeface="Arial" charset="0"/>
              </a:rPr>
              <a:t>UK Government Web Archive</a:t>
            </a:r>
          </a:p>
        </p:txBody>
      </p:sp>
      <p:sp>
        <p:nvSpPr>
          <p:cNvPr id="3" name="Slide Number Placeholder 2"/>
          <p:cNvSpPr>
            <a:spLocks noGrp="1"/>
          </p:cNvSpPr>
          <p:nvPr>
            <p:ph type="sldNum" sz="quarter" idx="10"/>
          </p:nvPr>
        </p:nvSpPr>
        <p:spPr/>
        <p:txBody>
          <a:bodyPr/>
          <a:lstStyle/>
          <a:p>
            <a:pPr>
              <a:defRPr/>
            </a:pPr>
            <a:fld id="{B59A942E-982C-45A2-8BD4-4D8888938A93}" type="slidenum">
              <a:rPr lang="en-GB" smtClean="0"/>
              <a:pPr>
                <a:defRPr/>
              </a:pPr>
              <a:t>17</a:t>
            </a:fld>
            <a:endParaRPr lang="en-GB" dirty="0"/>
          </a:p>
        </p:txBody>
      </p:sp>
      <p:pic>
        <p:nvPicPr>
          <p:cNvPr id="139266" name="Picture 2"/>
          <p:cNvPicPr>
            <a:picLocks noChangeAspect="1" noChangeArrowheads="1"/>
          </p:cNvPicPr>
          <p:nvPr/>
        </p:nvPicPr>
        <p:blipFill>
          <a:blip r:embed="rId2"/>
          <a:srcRect/>
          <a:stretch>
            <a:fillRect/>
          </a:stretch>
        </p:blipFill>
        <p:spPr bwMode="auto">
          <a:xfrm>
            <a:off x="300038" y="1189038"/>
            <a:ext cx="4703762" cy="3527425"/>
          </a:xfrm>
          <a:prstGeom prst="rect">
            <a:avLst/>
          </a:prstGeom>
          <a:noFill/>
          <a:effectLst>
            <a:outerShdw blurRad="152400" dist="165100" dir="2700000" algn="tl" rotWithShape="0">
              <a:prstClr val="black">
                <a:alpha val="40000"/>
              </a:prstClr>
            </a:outerShdw>
          </a:effectLst>
        </p:spPr>
      </p:pic>
      <p:pic>
        <p:nvPicPr>
          <p:cNvPr id="139267" name="Picture 3"/>
          <p:cNvPicPr>
            <a:picLocks noChangeAspect="1" noChangeArrowheads="1"/>
          </p:cNvPicPr>
          <p:nvPr/>
        </p:nvPicPr>
        <p:blipFill>
          <a:blip r:embed="rId3" cstate="screen"/>
          <a:srcRect/>
          <a:stretch>
            <a:fillRect/>
          </a:stretch>
        </p:blipFill>
        <p:spPr bwMode="auto">
          <a:xfrm>
            <a:off x="4097338" y="2044700"/>
            <a:ext cx="4676775" cy="3506788"/>
          </a:xfrm>
          <a:prstGeom prst="rect">
            <a:avLst/>
          </a:prstGeom>
          <a:noFill/>
          <a:effectLst>
            <a:outerShdw blurRad="152400" dist="165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The Past is an Alien World </a:t>
            </a:r>
            <a:br>
              <a:rPr lang="en-GB" dirty="0" smtClean="0"/>
            </a:br>
            <a:r>
              <a:rPr lang="en-GB" sz="2400" b="0" dirty="0" smtClean="0"/>
              <a:t>…so how can we teach about slavery and the slave trade?</a:t>
            </a:r>
            <a:endParaRPr lang="en-GB" sz="2600" b="0" dirty="0"/>
          </a:p>
        </p:txBody>
      </p:sp>
      <p:sp>
        <p:nvSpPr>
          <p:cNvPr id="4" name="Slide Number Placeholder 3"/>
          <p:cNvSpPr>
            <a:spLocks noGrp="1"/>
          </p:cNvSpPr>
          <p:nvPr>
            <p:ph type="sldNum" sz="quarter" idx="10"/>
          </p:nvPr>
        </p:nvSpPr>
        <p:spPr/>
        <p:txBody>
          <a:bodyPr/>
          <a:lstStyle/>
          <a:p>
            <a:pPr>
              <a:defRPr/>
            </a:pPr>
            <a:fld id="{532850C6-62C7-4FF9-8F79-5BFAD7B18BAA}" type="slidenum">
              <a:rPr lang="en-GB" smtClean="0"/>
              <a:pPr>
                <a:defRPr/>
              </a:pPr>
              <a:t>18</a:t>
            </a:fld>
            <a:endParaRPr lang="en-GB" dirty="0"/>
          </a:p>
        </p:txBody>
      </p:sp>
      <p:pic>
        <p:nvPicPr>
          <p:cNvPr id="66562" name="Picture 2" descr="C:\Documents and Settings\apayne\My Documents\My Pictures\TTP documents\MPG1-567.jpg"/>
          <p:cNvPicPr>
            <a:picLocks noChangeAspect="1" noChangeArrowheads="1"/>
          </p:cNvPicPr>
          <p:nvPr/>
        </p:nvPicPr>
        <p:blipFill>
          <a:blip r:embed="rId2" cstate="screen"/>
          <a:srcRect/>
          <a:stretch>
            <a:fillRect/>
          </a:stretch>
        </p:blipFill>
        <p:spPr bwMode="auto">
          <a:xfrm rot="-5400000">
            <a:off x="2370195" y="669853"/>
            <a:ext cx="4403612" cy="5686682"/>
          </a:xfrm>
          <a:prstGeom prst="rect">
            <a:avLst/>
          </a:prstGeom>
          <a:noFill/>
          <a:effectLst>
            <a:outerShdw blurRad="152400" dist="165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05FF52F-49E7-4125-ABA0-65AB3805286C}" type="slidenum">
              <a:rPr lang="en-GB" smtClean="0"/>
              <a:pPr>
                <a:defRPr/>
              </a:pPr>
              <a:t>19</a:t>
            </a:fld>
            <a:endParaRPr lang="en-GB" dirty="0"/>
          </a:p>
        </p:txBody>
      </p:sp>
      <p:sp>
        <p:nvSpPr>
          <p:cNvPr id="5" name="Title 14"/>
          <p:cNvSpPr txBox="1">
            <a:spLocks/>
          </p:cNvSpPr>
          <p:nvPr/>
        </p:nvSpPr>
        <p:spPr>
          <a:xfrm>
            <a:off x="249238" y="303213"/>
            <a:ext cx="7550871" cy="485775"/>
          </a:xfrm>
          <a:prstGeom prst="rect">
            <a:avLst/>
          </a:prstGeom>
        </p:spPr>
        <p:txBody>
          <a:bodyPr/>
          <a:lstStyle/>
          <a:p>
            <a:pPr>
              <a:defRPr/>
            </a:pPr>
            <a:r>
              <a:rPr lang="en-GB" sz="2800" b="1" kern="0" dirty="0" smtClean="0">
                <a:solidFill>
                  <a:schemeClr val="tx2"/>
                </a:solidFill>
                <a:latin typeface="+mj-lt"/>
                <a:ea typeface="+mj-ea"/>
                <a:cs typeface="Arial" charset="0"/>
              </a:rPr>
              <a:t>Engage Prior Understanding (or Ignorance)</a:t>
            </a:r>
            <a:endParaRPr lang="en-GB" sz="2800" b="1" kern="0" dirty="0">
              <a:solidFill>
                <a:schemeClr val="tx2"/>
              </a:solidFill>
              <a:latin typeface="+mj-lt"/>
              <a:ea typeface="+mj-ea"/>
              <a:cs typeface="Arial" charset="0"/>
            </a:endParaRPr>
          </a:p>
        </p:txBody>
      </p:sp>
      <p:sp>
        <p:nvSpPr>
          <p:cNvPr id="6" name="Content Placeholder 12"/>
          <p:cNvSpPr txBox="1">
            <a:spLocks/>
          </p:cNvSpPr>
          <p:nvPr/>
        </p:nvSpPr>
        <p:spPr>
          <a:xfrm>
            <a:off x="249237" y="1196974"/>
            <a:ext cx="4904653" cy="3111789"/>
          </a:xfrm>
          <a:prstGeom prst="rect">
            <a:avLst/>
          </a:prstGeom>
          <a:solidFill>
            <a:schemeClr val="bg1"/>
          </a:solidFill>
          <a:ln>
            <a:solidFill>
              <a:srgbClr val="C00000"/>
            </a:solidFill>
          </a:ln>
          <a:effectLst>
            <a:outerShdw blurRad="152400" dist="165100" dir="2700000" algn="tl" rotWithShape="0">
              <a:prstClr val="black">
                <a:alpha val="40000"/>
              </a:prstClr>
            </a:outerShdw>
          </a:effectLst>
        </p:spPr>
        <p:txBody>
          <a:bodyPr/>
          <a:lstStyle/>
          <a:p>
            <a:pPr>
              <a:spcBef>
                <a:spcPct val="20000"/>
              </a:spcBef>
              <a:defRPr/>
            </a:pPr>
            <a:r>
              <a:rPr lang="en-GB" sz="3200" kern="0" dirty="0" smtClean="0">
                <a:latin typeface="+mn-lt"/>
                <a:cs typeface="Arial" pitchFamily="34" charset="0"/>
              </a:rPr>
              <a:t>“</a:t>
            </a:r>
            <a:r>
              <a:rPr lang="en-GB" sz="2600" kern="0" dirty="0" smtClean="0">
                <a:latin typeface="+mn-lt"/>
                <a:cs typeface="Arial" pitchFamily="34" charset="0"/>
              </a:rPr>
              <a:t>Students come to the classroom with preconceptions about how the world works. If their initial understanding is not engaged, they may fail to grasp the new concepts and information…”</a:t>
            </a:r>
            <a:endParaRPr lang="en-GB" sz="2600" kern="0" dirty="0">
              <a:latin typeface="+mn-lt"/>
              <a:cs typeface="Arial" pitchFamily="34" charset="0"/>
            </a:endParaRPr>
          </a:p>
        </p:txBody>
      </p:sp>
      <p:sp>
        <p:nvSpPr>
          <p:cNvPr id="7" name="Content Placeholder 12"/>
          <p:cNvSpPr txBox="1">
            <a:spLocks/>
          </p:cNvSpPr>
          <p:nvPr/>
        </p:nvSpPr>
        <p:spPr bwMode="auto">
          <a:xfrm>
            <a:off x="339725" y="4557713"/>
            <a:ext cx="4633913" cy="1231900"/>
          </a:xfrm>
          <a:prstGeom prst="rect">
            <a:avLst/>
          </a:prstGeom>
          <a:noFill/>
          <a:ln w="9525">
            <a:noFill/>
            <a:miter lim="800000"/>
            <a:headEnd/>
            <a:tailEnd/>
          </a:ln>
          <a:effectLst/>
        </p:spPr>
        <p:txBody>
          <a:bodyPr/>
          <a:lstStyle/>
          <a:p>
            <a:pPr algn="r">
              <a:lnSpc>
                <a:spcPct val="90000"/>
              </a:lnSpc>
              <a:spcBef>
                <a:spcPct val="40000"/>
              </a:spcBef>
              <a:defRPr/>
            </a:pPr>
            <a:r>
              <a:rPr lang="en-GB" sz="2000" kern="0" dirty="0" smtClean="0">
                <a:latin typeface="+mn-lt"/>
              </a:rPr>
              <a:t>Suzanne Donovan &amp; John </a:t>
            </a:r>
            <a:r>
              <a:rPr lang="en-GB" sz="2000" kern="0" dirty="0" err="1" smtClean="0">
                <a:latin typeface="+mn-lt"/>
              </a:rPr>
              <a:t>Brandsford</a:t>
            </a:r>
            <a:r>
              <a:rPr lang="en-GB" sz="2000" kern="0" dirty="0">
                <a:latin typeface="+mn-lt"/>
              </a:rPr>
              <a:t/>
            </a:r>
            <a:br>
              <a:rPr lang="en-GB" sz="2000" kern="0" dirty="0">
                <a:latin typeface="+mn-lt"/>
              </a:rPr>
            </a:br>
            <a:r>
              <a:rPr lang="en-GB" sz="2000" i="1" kern="0" dirty="0" smtClean="0">
                <a:latin typeface="+mn-lt"/>
              </a:rPr>
              <a:t>How Students Learn </a:t>
            </a:r>
            <a:r>
              <a:rPr lang="en-GB" sz="2000" kern="0" dirty="0" smtClean="0">
                <a:latin typeface="+mn-lt"/>
              </a:rPr>
              <a:t>p.1</a:t>
            </a:r>
            <a:r>
              <a:rPr lang="en-GB" sz="2000" i="1" kern="0" dirty="0">
                <a:latin typeface="+mn-lt"/>
              </a:rPr>
              <a:t/>
            </a:r>
            <a:br>
              <a:rPr lang="en-GB" sz="2000" i="1" kern="0" dirty="0">
                <a:latin typeface="+mn-lt"/>
              </a:rPr>
            </a:br>
            <a:r>
              <a:rPr lang="en-GB" sz="2000" i="1" kern="0" dirty="0">
                <a:latin typeface="+mn-lt"/>
              </a:rPr>
              <a:t> </a:t>
            </a:r>
            <a:r>
              <a:rPr lang="en-GB" sz="1800" kern="0" dirty="0" smtClean="0">
                <a:latin typeface="+mn-lt"/>
              </a:rPr>
              <a:t>National Academies Press 2005</a:t>
            </a:r>
            <a:endParaRPr lang="en-GB" sz="2000" kern="0" dirty="0">
              <a:latin typeface="+mn-lt"/>
            </a:endParaRPr>
          </a:p>
        </p:txBody>
      </p:sp>
      <p:pic>
        <p:nvPicPr>
          <p:cNvPr id="50177" name="Picture 1" descr="C:\Documents and Settings\apayne\My Documents\My Pictures\How Students Learn.jpg"/>
          <p:cNvPicPr>
            <a:picLocks noChangeAspect="1" noChangeArrowheads="1"/>
          </p:cNvPicPr>
          <p:nvPr/>
        </p:nvPicPr>
        <p:blipFill>
          <a:blip r:embed="rId2" cstate="screen"/>
          <a:srcRect/>
          <a:stretch>
            <a:fillRect/>
          </a:stretch>
        </p:blipFill>
        <p:spPr bwMode="auto">
          <a:xfrm>
            <a:off x="5769972" y="1153889"/>
            <a:ext cx="2945322" cy="4201886"/>
          </a:xfrm>
          <a:prstGeom prst="rect">
            <a:avLst/>
          </a:prstGeom>
          <a:solidFill>
            <a:schemeClr val="bg1"/>
          </a:solidFill>
          <a:ln>
            <a:solidFill>
              <a:srgbClr val="C00000"/>
            </a:solidFill>
          </a:ln>
          <a:effectLst>
            <a:outerShdw blurRad="152400" dist="165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1" descr="C:\Documents and Settings\apayne\My Documents\Transatlantic Teachers Programme 01\TTP documents\co700_barbados_9a_0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171" name="Rectangle 3"/>
          <p:cNvSpPr>
            <a:spLocks noChangeArrowheads="1"/>
          </p:cNvSpPr>
          <p:nvPr/>
        </p:nvSpPr>
        <p:spPr bwMode="auto">
          <a:xfrm>
            <a:off x="3550920" y="427673"/>
            <a:ext cx="5249156" cy="2239327"/>
          </a:xfrm>
          <a:prstGeom prst="rect">
            <a:avLst/>
          </a:prstGeom>
          <a:solidFill>
            <a:srgbClr val="D60077"/>
          </a:solidFill>
          <a:ln w="9525">
            <a:noFill/>
            <a:miter lim="800000"/>
            <a:headEnd/>
            <a:tailEnd/>
          </a:ln>
        </p:spPr>
        <p:txBody>
          <a:bodyPr wrap="none" anchor="ctr"/>
          <a:lstStyle/>
          <a:p>
            <a:endParaRPr lang="en-US" sz="2800" dirty="0">
              <a:latin typeface="Calibri" pitchFamily="34" charset="0"/>
            </a:endParaRPr>
          </a:p>
        </p:txBody>
      </p:sp>
      <p:sp>
        <p:nvSpPr>
          <p:cNvPr id="11" name="Rectangle 9"/>
          <p:cNvSpPr txBox="1">
            <a:spLocks noChangeArrowheads="1"/>
          </p:cNvSpPr>
          <p:nvPr/>
        </p:nvSpPr>
        <p:spPr bwMode="auto">
          <a:xfrm>
            <a:off x="3651568" y="1684020"/>
            <a:ext cx="4852352" cy="898525"/>
          </a:xfrm>
          <a:prstGeom prst="rect">
            <a:avLst/>
          </a:prstGeom>
          <a:noFill/>
          <a:ln w="9525">
            <a:noFill/>
            <a:miter lim="800000"/>
            <a:headEnd/>
            <a:tailEnd/>
          </a:ln>
          <a:effectLst/>
        </p:spPr>
        <p:txBody>
          <a:bodyPr/>
          <a:lstStyle/>
          <a:p>
            <a:pPr>
              <a:spcBef>
                <a:spcPct val="20000"/>
              </a:spcBef>
              <a:defRPr/>
            </a:pPr>
            <a:r>
              <a:rPr lang="en-GB" sz="2000" b="1" kern="0" dirty="0">
                <a:solidFill>
                  <a:schemeClr val="bg1"/>
                </a:solidFill>
                <a:latin typeface="+mn-lt"/>
                <a:cs typeface="Arial" pitchFamily="34" charset="0"/>
              </a:rPr>
              <a:t>Andrew  </a:t>
            </a:r>
            <a:r>
              <a:rPr lang="en-GB" sz="2000" b="1" kern="0" dirty="0" smtClean="0">
                <a:solidFill>
                  <a:schemeClr val="bg1"/>
                </a:solidFill>
                <a:latin typeface="+mn-lt"/>
                <a:cs typeface="Arial" pitchFamily="34" charset="0"/>
              </a:rPr>
              <a:t>Payne </a:t>
            </a:r>
            <a:r>
              <a:rPr lang="en-GB" sz="1800" b="1" kern="0" dirty="0">
                <a:solidFill>
                  <a:schemeClr val="bg1"/>
                </a:solidFill>
                <a:latin typeface="+mn-lt"/>
                <a:cs typeface="Arial" pitchFamily="34" charset="0"/>
              </a:rPr>
              <a:t/>
            </a:r>
            <a:br>
              <a:rPr lang="en-GB" sz="1800" b="1" kern="0" dirty="0">
                <a:solidFill>
                  <a:schemeClr val="bg1"/>
                </a:solidFill>
                <a:latin typeface="+mn-lt"/>
                <a:cs typeface="Arial" pitchFamily="34" charset="0"/>
              </a:rPr>
            </a:br>
            <a:r>
              <a:rPr lang="en-GB" sz="1800" kern="0" dirty="0" smtClean="0">
                <a:solidFill>
                  <a:schemeClr val="bg1"/>
                </a:solidFill>
                <a:latin typeface="+mn-lt"/>
                <a:cs typeface="Arial" pitchFamily="34" charset="0"/>
              </a:rPr>
              <a:t>Head of Education &amp; Outreach</a:t>
            </a:r>
            <a:br>
              <a:rPr lang="en-GB" sz="1800" kern="0" dirty="0" smtClean="0">
                <a:solidFill>
                  <a:schemeClr val="bg1"/>
                </a:solidFill>
                <a:latin typeface="+mn-lt"/>
                <a:cs typeface="Arial" pitchFamily="34" charset="0"/>
              </a:rPr>
            </a:br>
            <a:r>
              <a:rPr lang="en-GB" sz="1800" kern="0" dirty="0" smtClean="0">
                <a:solidFill>
                  <a:schemeClr val="bg1"/>
                </a:solidFill>
                <a:latin typeface="+mn-lt"/>
                <a:cs typeface="Arial" pitchFamily="34" charset="0"/>
              </a:rPr>
              <a:t>The National Archives of the United Kingdom</a:t>
            </a:r>
            <a:endParaRPr lang="en-GB" sz="1800" kern="0" dirty="0">
              <a:solidFill>
                <a:schemeClr val="bg1"/>
              </a:solidFill>
              <a:latin typeface="+mn-lt"/>
              <a:cs typeface="Arial" pitchFamily="34" charset="0"/>
            </a:endParaRPr>
          </a:p>
        </p:txBody>
      </p:sp>
      <p:sp>
        <p:nvSpPr>
          <p:cNvPr id="12" name="Rectangle 10"/>
          <p:cNvSpPr txBox="1">
            <a:spLocks noChangeArrowheads="1"/>
          </p:cNvSpPr>
          <p:nvPr/>
        </p:nvSpPr>
        <p:spPr bwMode="auto">
          <a:xfrm>
            <a:off x="3657600" y="589280"/>
            <a:ext cx="5194565" cy="1071880"/>
          </a:xfrm>
          <a:prstGeom prst="rect">
            <a:avLst/>
          </a:prstGeom>
          <a:noFill/>
          <a:ln w="9525">
            <a:noFill/>
            <a:miter lim="800000"/>
            <a:headEnd/>
            <a:tailEnd/>
          </a:ln>
          <a:effectLst/>
        </p:spPr>
        <p:txBody>
          <a:bodyPr anchor="ctr"/>
          <a:lstStyle/>
          <a:p>
            <a:pPr>
              <a:spcAft>
                <a:spcPts val="600"/>
              </a:spcAft>
              <a:defRPr/>
            </a:pPr>
            <a:r>
              <a:rPr lang="en-GB" sz="2200" b="1" kern="0" dirty="0" smtClean="0">
                <a:solidFill>
                  <a:schemeClr val="bg1"/>
                </a:solidFill>
                <a:latin typeface="+mj-lt"/>
                <a:ea typeface="+mj-ea"/>
                <a:cs typeface="Arial" pitchFamily="34" charset="0"/>
              </a:rPr>
              <a:t>…</a:t>
            </a:r>
            <a:r>
              <a:rPr lang="en-GB" sz="2200" b="1" kern="0" dirty="0" err="1" smtClean="0">
                <a:solidFill>
                  <a:schemeClr val="bg1"/>
                </a:solidFill>
                <a:latin typeface="+mj-lt"/>
                <a:ea typeface="+mj-ea"/>
                <a:cs typeface="Arial" pitchFamily="34" charset="0"/>
              </a:rPr>
              <a:t>tis</a:t>
            </a:r>
            <a:r>
              <a:rPr lang="en-GB" sz="2200" b="1" kern="0" dirty="0" smtClean="0">
                <a:solidFill>
                  <a:schemeClr val="bg1"/>
                </a:solidFill>
                <a:latin typeface="+mj-lt"/>
                <a:ea typeface="+mj-ea"/>
                <a:cs typeface="Arial" pitchFamily="34" charset="0"/>
              </a:rPr>
              <a:t> impossible to do without Liquor</a:t>
            </a:r>
            <a:endParaRPr lang="en-GB" sz="2200" b="1" kern="0" dirty="0">
              <a:solidFill>
                <a:schemeClr val="bg1"/>
              </a:solidFill>
              <a:latin typeface="+mj-lt"/>
              <a:ea typeface="+mj-ea"/>
              <a:cs typeface="Arial" pitchFamily="34" charset="0"/>
            </a:endParaRPr>
          </a:p>
          <a:p>
            <a:pPr>
              <a:spcAft>
                <a:spcPts val="600"/>
              </a:spcAft>
              <a:defRPr/>
            </a:pPr>
            <a:r>
              <a:rPr lang="en-GB" sz="2200" kern="0" dirty="0" smtClean="0">
                <a:solidFill>
                  <a:schemeClr val="bg1"/>
                </a:solidFill>
                <a:latin typeface="+mj-lt"/>
                <a:ea typeface="+mj-ea"/>
                <a:cs typeface="Arial" pitchFamily="34" charset="0"/>
              </a:rPr>
              <a:t>Developing engaging enquiries into the transatlantic slave trade</a:t>
            </a:r>
            <a:endParaRPr lang="en-GB" sz="2200" kern="0" dirty="0">
              <a:solidFill>
                <a:schemeClr val="bg1"/>
              </a:solidFill>
              <a:latin typeface="+mj-lt"/>
              <a:ea typeface="+mj-ea"/>
              <a:cs typeface="Arial"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Provenance &amp; Purpose?</a:t>
            </a:r>
            <a:endParaRPr lang="en-GB" dirty="0"/>
          </a:p>
        </p:txBody>
      </p:sp>
      <p:sp>
        <p:nvSpPr>
          <p:cNvPr id="3" name="Slide Number Placeholder 2"/>
          <p:cNvSpPr>
            <a:spLocks noGrp="1"/>
          </p:cNvSpPr>
          <p:nvPr>
            <p:ph type="sldNum" sz="quarter" idx="10"/>
          </p:nvPr>
        </p:nvSpPr>
        <p:spPr/>
        <p:txBody>
          <a:bodyPr/>
          <a:lstStyle/>
          <a:p>
            <a:pPr>
              <a:defRPr/>
            </a:pPr>
            <a:fld id="{34559142-B2FF-430A-A6E7-0EC7DE754BA3}" type="slidenum">
              <a:rPr lang="en-GB" smtClean="0"/>
              <a:pPr>
                <a:defRPr/>
              </a:pPr>
              <a:t>20</a:t>
            </a:fld>
            <a:endParaRPr lang="en-GB" dirty="0"/>
          </a:p>
        </p:txBody>
      </p:sp>
      <p:pic>
        <p:nvPicPr>
          <p:cNvPr id="182274" name="Picture 2" descr="C:\Documents and Settings\apayne\My Documents\Presentations\York Conference - August 2011\MFQ1 112 .jpg"/>
          <p:cNvPicPr>
            <a:picLocks noChangeAspect="1" noChangeArrowheads="1"/>
          </p:cNvPicPr>
          <p:nvPr/>
        </p:nvPicPr>
        <p:blipFill>
          <a:blip r:embed="rId2"/>
          <a:srcRect/>
          <a:stretch>
            <a:fillRect/>
          </a:stretch>
        </p:blipFill>
        <p:spPr bwMode="auto">
          <a:xfrm>
            <a:off x="1813560" y="1134894"/>
            <a:ext cx="5516880" cy="4586626"/>
          </a:xfrm>
          <a:prstGeom prst="rect">
            <a:avLst/>
          </a:prstGeom>
          <a:noFill/>
          <a:effectLst>
            <a:outerShdw blurRad="152400" dist="165100" dir="2700000" algn="tl" rotWithShape="0">
              <a:prstClr val="black">
                <a:alpha val="40000"/>
              </a:prstClr>
            </a:outerShdw>
          </a:effec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 Ref: MFQ1/112</a:t>
            </a:r>
            <a:endParaRPr lang="en-GB" dirty="0"/>
          </a:p>
        </p:txBody>
      </p:sp>
      <p:sp>
        <p:nvSpPr>
          <p:cNvPr id="3" name="Slide Number Placeholder 2"/>
          <p:cNvSpPr>
            <a:spLocks noGrp="1"/>
          </p:cNvSpPr>
          <p:nvPr>
            <p:ph type="sldNum" sz="quarter" idx="10"/>
          </p:nvPr>
        </p:nvSpPr>
        <p:spPr/>
        <p:txBody>
          <a:bodyPr/>
          <a:lstStyle/>
          <a:p>
            <a:pPr>
              <a:defRPr/>
            </a:pPr>
            <a:fld id="{34559142-B2FF-430A-A6E7-0EC7DE754BA3}" type="slidenum">
              <a:rPr lang="en-GB" smtClean="0"/>
              <a:pPr>
                <a:defRPr/>
              </a:pPr>
              <a:t>21</a:t>
            </a:fld>
            <a:endParaRPr lang="en-GB" dirty="0"/>
          </a:p>
        </p:txBody>
      </p:sp>
      <p:pic>
        <p:nvPicPr>
          <p:cNvPr id="182274" name="Picture 2" descr="C:\Documents and Settings\apayne\My Documents\Presentations\York Conference - August 2011\MFQ1 112 .jpg"/>
          <p:cNvPicPr>
            <a:picLocks noChangeAspect="1" noChangeArrowheads="1"/>
          </p:cNvPicPr>
          <p:nvPr/>
        </p:nvPicPr>
        <p:blipFill>
          <a:blip r:embed="rId2"/>
          <a:srcRect/>
          <a:stretch>
            <a:fillRect/>
          </a:stretch>
        </p:blipFill>
        <p:spPr bwMode="auto">
          <a:xfrm>
            <a:off x="1813560" y="1134894"/>
            <a:ext cx="5516880" cy="4586626"/>
          </a:xfrm>
          <a:prstGeom prst="rect">
            <a:avLst/>
          </a:prstGeom>
          <a:noFill/>
          <a:effectLst>
            <a:outerShdw blurRad="152400" dist="165100" dir="2700000" algn="tl" rotWithShape="0">
              <a:prstClr val="black">
                <a:alpha val="40000"/>
              </a:prstClr>
            </a:outerShdw>
          </a:effectLst>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extraordinary emblematical flag”</a:t>
            </a:r>
            <a:br>
              <a:rPr lang="en-GB" dirty="0" smtClean="0"/>
            </a:br>
            <a:r>
              <a:rPr lang="en-GB" dirty="0" smtClean="0"/>
              <a:t>Colonel Edward </a:t>
            </a:r>
            <a:r>
              <a:rPr lang="en-GB" dirty="0" err="1" smtClean="0"/>
              <a:t>Codd</a:t>
            </a:r>
            <a:r>
              <a:rPr lang="en-GB" dirty="0" smtClean="0"/>
              <a:t> to James Leith, his report of the insurrection April 25 1816 </a:t>
            </a:r>
            <a:br>
              <a:rPr lang="en-GB" dirty="0" smtClean="0"/>
            </a:br>
            <a:r>
              <a:rPr lang="en-GB" dirty="0" smtClean="0"/>
              <a:t>(Cat Ref: CO 28/85) </a:t>
            </a:r>
            <a:endParaRPr lang="en-GB" dirty="0"/>
          </a:p>
        </p:txBody>
      </p:sp>
      <p:sp>
        <p:nvSpPr>
          <p:cNvPr id="3" name="Slide Number Placeholder 2"/>
          <p:cNvSpPr>
            <a:spLocks noGrp="1"/>
          </p:cNvSpPr>
          <p:nvPr>
            <p:ph type="sldNum" sz="quarter" idx="10"/>
          </p:nvPr>
        </p:nvSpPr>
        <p:spPr/>
        <p:txBody>
          <a:bodyPr/>
          <a:lstStyle/>
          <a:p>
            <a:pPr>
              <a:defRPr/>
            </a:pPr>
            <a:fld id="{34559142-B2FF-430A-A6E7-0EC7DE754BA3}" type="slidenum">
              <a:rPr lang="en-GB" smtClean="0"/>
              <a:pPr>
                <a:defRPr/>
              </a:pPr>
              <a:t>22</a:t>
            </a:fld>
            <a:endParaRPr lang="en-GB" dirty="0"/>
          </a:p>
        </p:txBody>
      </p:sp>
      <p:pic>
        <p:nvPicPr>
          <p:cNvPr id="183298" name="Picture 2"/>
          <p:cNvPicPr>
            <a:picLocks noChangeAspect="1" noChangeArrowheads="1"/>
          </p:cNvPicPr>
          <p:nvPr/>
        </p:nvPicPr>
        <p:blipFill>
          <a:blip r:embed="rId2"/>
          <a:srcRect r="171" b="54351"/>
          <a:stretch>
            <a:fillRect/>
          </a:stretch>
        </p:blipFill>
        <p:spPr bwMode="auto">
          <a:xfrm>
            <a:off x="2137410" y="2148840"/>
            <a:ext cx="5262938" cy="3627119"/>
          </a:xfrm>
          <a:prstGeom prst="rect">
            <a:avLst/>
          </a:prstGeom>
          <a:noFill/>
          <a:effectLst>
            <a:outerShdw blurRad="152400" dist="165100" dir="2700000" algn="tl" rotWithShape="0">
              <a:prstClr val="black">
                <a:alpha val="40000"/>
              </a:prstClr>
            </a:outerShdw>
          </a:effec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pPr eaLnBrk="1" hangingPunct="1"/>
            <a:r>
              <a:rPr lang="en-GB" dirty="0" smtClean="0">
                <a:cs typeface="Arial" charset="0"/>
              </a:rPr>
              <a:t>Predict the voyage of The Arthur</a:t>
            </a:r>
          </a:p>
        </p:txBody>
      </p:sp>
      <p:sp>
        <p:nvSpPr>
          <p:cNvPr id="9219" name="Rectangle 1027"/>
          <p:cNvSpPr>
            <a:spLocks noGrp="1" noChangeArrowheads="1"/>
          </p:cNvSpPr>
          <p:nvPr>
            <p:ph type="body" sz="half" idx="4294967295"/>
          </p:nvPr>
        </p:nvSpPr>
        <p:spPr>
          <a:xfrm>
            <a:off x="360363" y="812633"/>
            <a:ext cx="4934968" cy="4452937"/>
          </a:xfrm>
        </p:spPr>
        <p:txBody>
          <a:bodyPr/>
          <a:lstStyle/>
          <a:p>
            <a:pPr>
              <a:buFontTx/>
              <a:buNone/>
              <a:defRPr/>
            </a:pPr>
            <a:r>
              <a:rPr lang="en-GB" sz="2800" b="1" dirty="0" smtClean="0"/>
              <a:t>T 70/1213</a:t>
            </a:r>
          </a:p>
          <a:p>
            <a:pPr marL="0" indent="0">
              <a:buNone/>
            </a:pPr>
            <a:r>
              <a:rPr lang="en-GB" dirty="0" smtClean="0"/>
              <a:t>A Journal of a voyage to New </a:t>
            </a:r>
            <a:r>
              <a:rPr lang="en-GB" dirty="0" err="1" smtClean="0"/>
              <a:t>Calabar</a:t>
            </a:r>
            <a:r>
              <a:rPr lang="en-GB" dirty="0" smtClean="0"/>
              <a:t> in the ship the </a:t>
            </a:r>
            <a:r>
              <a:rPr lang="en-GB" i="1" dirty="0" smtClean="0"/>
              <a:t>Arthur, Captain Robert </a:t>
            </a:r>
            <a:r>
              <a:rPr lang="en-GB" i="1" dirty="0" err="1" smtClean="0"/>
              <a:t>Doegood</a:t>
            </a:r>
            <a:r>
              <a:rPr lang="en-GB" i="1" dirty="0" smtClean="0"/>
              <a:t> </a:t>
            </a:r>
            <a:r>
              <a:rPr lang="en-GB" dirty="0" smtClean="0"/>
              <a:t>Commander. An the account of the Royal African Company of England of all actions &amp; transactions from Gravesend to New </a:t>
            </a:r>
            <a:r>
              <a:rPr lang="en-GB" dirty="0" err="1" smtClean="0"/>
              <a:t>Calabar</a:t>
            </a:r>
            <a:r>
              <a:rPr lang="en-GB" dirty="0" smtClean="0"/>
              <a:t> &amp; from thence to the Island of Barbados, our port of discharge </a:t>
            </a:r>
            <a:br>
              <a:rPr lang="en-GB" dirty="0" smtClean="0"/>
            </a:br>
            <a:r>
              <a:rPr lang="en-GB" dirty="0" smtClean="0"/>
              <a:t>December The 5</a:t>
            </a:r>
            <a:r>
              <a:rPr lang="en-GB" baseline="30000" dirty="0" smtClean="0"/>
              <a:t>th </a:t>
            </a:r>
            <a:r>
              <a:rPr lang="en-GB" dirty="0" smtClean="0"/>
              <a:t>1677 </a:t>
            </a:r>
            <a:br>
              <a:rPr lang="en-GB" dirty="0" smtClean="0"/>
            </a:br>
            <a:r>
              <a:rPr lang="en-GB" dirty="0" smtClean="0"/>
              <a:t>Signed: George </a:t>
            </a:r>
            <a:r>
              <a:rPr lang="en-GB" dirty="0" err="1" smtClean="0"/>
              <a:t>Hingston</a:t>
            </a:r>
            <a:r>
              <a:rPr lang="en-GB" dirty="0" smtClean="0"/>
              <a:t> </a:t>
            </a:r>
          </a:p>
          <a:p>
            <a:pPr marL="0" indent="0">
              <a:buNone/>
            </a:pPr>
            <a:endParaRPr lang="en-GB" dirty="0" smtClean="0"/>
          </a:p>
          <a:p>
            <a:pPr marL="0" indent="0">
              <a:buNone/>
            </a:pPr>
            <a:endParaRPr lang="en-GB" sz="2000" dirty="0" smtClean="0"/>
          </a:p>
        </p:txBody>
      </p:sp>
      <p:pic>
        <p:nvPicPr>
          <p:cNvPr id="7" name="Picture 2"/>
          <p:cNvPicPr>
            <a:picLocks noChangeAspect="1" noChangeArrowheads="1"/>
          </p:cNvPicPr>
          <p:nvPr/>
        </p:nvPicPr>
        <p:blipFill>
          <a:blip r:embed="rId2" cstate="screen"/>
          <a:srcRect/>
          <a:stretch>
            <a:fillRect/>
          </a:stretch>
        </p:blipFill>
        <p:spPr bwMode="auto">
          <a:xfrm>
            <a:off x="5524152" y="814864"/>
            <a:ext cx="2848342" cy="4491037"/>
          </a:xfrm>
          <a:prstGeom prst="rect">
            <a:avLst/>
          </a:prstGeom>
          <a:noFill/>
          <a:effectLst>
            <a:outerShdw blurRad="152400" dist="165100" dir="2700000" algn="tl" rotWithShape="0">
              <a:prstClr val="black">
                <a:alpha val="40000"/>
              </a:prstClr>
            </a:outerShdw>
          </a:effectLst>
        </p:spPr>
      </p:pic>
      <p:sp>
        <p:nvSpPr>
          <p:cNvPr id="6" name="Rectangle 5"/>
          <p:cNvSpPr/>
          <p:nvPr/>
        </p:nvSpPr>
        <p:spPr>
          <a:xfrm>
            <a:off x="382140" y="4797310"/>
            <a:ext cx="8529848" cy="1138773"/>
          </a:xfrm>
          <a:prstGeom prst="rect">
            <a:avLst/>
          </a:prstGeom>
        </p:spPr>
        <p:txBody>
          <a:bodyPr wrap="square">
            <a:spAutoFit/>
          </a:bodyPr>
          <a:lstStyle/>
          <a:p>
            <a:r>
              <a:rPr lang="en-GB" sz="4000" dirty="0" smtClean="0"/>
              <a:t/>
            </a:r>
            <a:br>
              <a:rPr lang="en-GB" sz="4000" dirty="0" smtClean="0"/>
            </a:br>
            <a:r>
              <a:rPr lang="en-GB" sz="2800" dirty="0" smtClean="0">
                <a:hlinkClick r:id="rId3"/>
              </a:rPr>
              <a:t>www.nationalarchives.gov.uk/slavery/learn-more.htm</a:t>
            </a:r>
            <a:r>
              <a:rPr lang="en-GB" sz="2800" dirty="0" smtClean="0"/>
              <a:t> </a:t>
            </a:r>
            <a:endParaRPr lang="en-GB" sz="28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Engage Priory Understanding</a:t>
            </a:r>
            <a:endParaRPr lang="en-GB" sz="2800" b="0" dirty="0"/>
          </a:p>
        </p:txBody>
      </p:sp>
      <p:sp>
        <p:nvSpPr>
          <p:cNvPr id="4" name="Slide Number Placeholder 3"/>
          <p:cNvSpPr>
            <a:spLocks noGrp="1"/>
          </p:cNvSpPr>
          <p:nvPr>
            <p:ph type="sldNum" sz="quarter" idx="10"/>
          </p:nvPr>
        </p:nvSpPr>
        <p:spPr/>
        <p:txBody>
          <a:bodyPr/>
          <a:lstStyle/>
          <a:p>
            <a:pPr>
              <a:defRPr/>
            </a:pPr>
            <a:fld id="{532850C6-62C7-4FF9-8F79-5BFAD7B18BAA}" type="slidenum">
              <a:rPr lang="en-GB" smtClean="0"/>
              <a:pPr>
                <a:defRPr/>
              </a:pPr>
              <a:t>24</a:t>
            </a:fld>
            <a:endParaRPr lang="en-GB" dirty="0"/>
          </a:p>
        </p:txBody>
      </p:sp>
      <p:graphicFrame>
        <p:nvGraphicFramePr>
          <p:cNvPr id="48130" name="Object 2"/>
          <p:cNvGraphicFramePr>
            <a:graphicFrameLocks noChangeAspect="1"/>
          </p:cNvGraphicFramePr>
          <p:nvPr/>
        </p:nvGraphicFramePr>
        <p:xfrm>
          <a:off x="1042989" y="1172124"/>
          <a:ext cx="7026954" cy="4826958"/>
        </p:xfrm>
        <a:graphic>
          <a:graphicData uri="http://schemas.openxmlformats.org/presentationml/2006/ole">
            <p:oleObj spid="_x0000_s114690" name="Document" r:id="rId3" imgW="8386595" imgH="5760657"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Predict the Journey of the </a:t>
            </a:r>
            <a:r>
              <a:rPr lang="en-GB" sz="2800" i="1" dirty="0" smtClean="0"/>
              <a:t>Arthur</a:t>
            </a:r>
            <a:endParaRPr lang="en-GB" sz="2800" i="1" dirty="0"/>
          </a:p>
        </p:txBody>
      </p:sp>
      <p:sp>
        <p:nvSpPr>
          <p:cNvPr id="5" name="Content Placeholder 4"/>
          <p:cNvSpPr>
            <a:spLocks noGrp="1"/>
          </p:cNvSpPr>
          <p:nvPr>
            <p:ph idx="1"/>
          </p:nvPr>
        </p:nvSpPr>
        <p:spPr/>
        <p:txBody>
          <a:bodyPr/>
          <a:lstStyle/>
          <a:p>
            <a:pPr marL="457200" indent="-457200">
              <a:buFont typeface="+mj-lt"/>
              <a:buAutoNum type="arabicPeriod"/>
            </a:pPr>
            <a:r>
              <a:rPr lang="en-GB" dirty="0" smtClean="0"/>
              <a:t>Mark the departure of the </a:t>
            </a:r>
            <a:r>
              <a:rPr lang="en-GB" i="1" dirty="0" smtClean="0"/>
              <a:t>Arthur </a:t>
            </a:r>
            <a:r>
              <a:rPr lang="en-GB" dirty="0" smtClean="0"/>
              <a:t> from Gravesend – </a:t>
            </a:r>
          </a:p>
          <a:p>
            <a:pPr marL="1257300" lvl="2" indent="-457200">
              <a:buNone/>
            </a:pPr>
            <a:r>
              <a:rPr lang="en-GB" dirty="0" smtClean="0"/>
              <a:t>5am Wednesday 5</a:t>
            </a:r>
            <a:r>
              <a:rPr lang="en-GB" baseline="30000" dirty="0" smtClean="0"/>
              <a:t>th</a:t>
            </a:r>
            <a:r>
              <a:rPr lang="en-GB" dirty="0" smtClean="0"/>
              <a:t> December 1677</a:t>
            </a:r>
            <a:br>
              <a:rPr lang="en-GB" dirty="0" smtClean="0"/>
            </a:br>
            <a:endParaRPr lang="en-GB" dirty="0" smtClean="0"/>
          </a:p>
          <a:p>
            <a:pPr marL="457200" indent="-457200">
              <a:buFont typeface="+mj-lt"/>
              <a:buAutoNum type="arabicPeriod"/>
            </a:pPr>
            <a:r>
              <a:rPr lang="en-GB" dirty="0" smtClean="0"/>
              <a:t>Mark predictions on your calendar for the following:</a:t>
            </a:r>
          </a:p>
          <a:p>
            <a:pPr marL="1257300" lvl="2" indent="-457200">
              <a:buFont typeface="+mj-lt"/>
              <a:buAutoNum type="alphaLcPeriod"/>
            </a:pPr>
            <a:r>
              <a:rPr lang="en-GB" dirty="0" smtClean="0"/>
              <a:t>How long it took to get to New </a:t>
            </a:r>
            <a:r>
              <a:rPr lang="en-GB" dirty="0" err="1" smtClean="0"/>
              <a:t>Calabar</a:t>
            </a:r>
            <a:endParaRPr lang="en-GB" dirty="0" smtClean="0"/>
          </a:p>
          <a:p>
            <a:pPr marL="1257300" lvl="2" indent="-457200">
              <a:buFont typeface="+mj-lt"/>
              <a:buAutoNum type="alphaLcPeriod"/>
            </a:pPr>
            <a:r>
              <a:rPr lang="en-GB" dirty="0" smtClean="0"/>
              <a:t>How long was spent trading around the West African coast</a:t>
            </a:r>
          </a:p>
          <a:p>
            <a:pPr marL="1257300" lvl="2" indent="-457200">
              <a:buFont typeface="+mj-lt"/>
              <a:buAutoNum type="alphaLcPeriod"/>
            </a:pPr>
            <a:r>
              <a:rPr lang="en-GB" dirty="0" smtClean="0"/>
              <a:t>How long it took to cross the Atlantic to Barbados</a:t>
            </a:r>
          </a:p>
          <a:p>
            <a:pPr marL="1257300" lvl="2" indent="-457200">
              <a:buFont typeface="+mj-lt"/>
              <a:buAutoNum type="alphaLcPeriod"/>
            </a:pPr>
            <a:r>
              <a:rPr lang="en-GB" dirty="0" smtClean="0"/>
              <a:t>The date of arrival in Barbados</a:t>
            </a:r>
          </a:p>
          <a:p>
            <a:pPr marL="1257300" lvl="2" indent="-457200">
              <a:buFont typeface="+mj-lt"/>
              <a:buAutoNum type="alphaLcPeriod"/>
            </a:pPr>
            <a:r>
              <a:rPr lang="en-GB" dirty="0" smtClean="0"/>
              <a:t>Time to disembark all Africans and materials</a:t>
            </a:r>
          </a:p>
        </p:txBody>
      </p:sp>
      <p:sp>
        <p:nvSpPr>
          <p:cNvPr id="4" name="Slide Number Placeholder 3"/>
          <p:cNvSpPr>
            <a:spLocks noGrp="1"/>
          </p:cNvSpPr>
          <p:nvPr>
            <p:ph type="sldNum" sz="quarter" idx="10"/>
          </p:nvPr>
        </p:nvSpPr>
        <p:spPr/>
        <p:txBody>
          <a:bodyPr/>
          <a:lstStyle/>
          <a:p>
            <a:pPr>
              <a:defRPr/>
            </a:pPr>
            <a:fld id="{532850C6-62C7-4FF9-8F79-5BFAD7B18BAA}" type="slidenum">
              <a:rPr lang="en-GB" smtClean="0"/>
              <a:pPr>
                <a:defRPr/>
              </a:pPr>
              <a:t>25</a:t>
            </a:fld>
            <a:endParaRPr lang="en-GB"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32850C6-62C7-4FF9-8F79-5BFAD7B18BAA}" type="slidenum">
              <a:rPr lang="en-GB" smtClean="0"/>
              <a:pPr>
                <a:defRPr/>
              </a:pPr>
              <a:t>26</a:t>
            </a:fld>
            <a:endParaRPr lang="en-GB" dirty="0"/>
          </a:p>
        </p:txBody>
      </p:sp>
      <p:pic>
        <p:nvPicPr>
          <p:cNvPr id="66562" name="Picture 2" descr="C:\Documents and Settings\apayne\My Documents\My Pictures\TTP documents\MPG1-567.jpg"/>
          <p:cNvPicPr>
            <a:picLocks noChangeAspect="1" noChangeArrowheads="1"/>
          </p:cNvPicPr>
          <p:nvPr/>
        </p:nvPicPr>
        <p:blipFill>
          <a:blip r:embed="rId2" cstate="screen"/>
          <a:srcRect/>
          <a:stretch>
            <a:fillRect/>
          </a:stretch>
        </p:blipFill>
        <p:spPr bwMode="auto">
          <a:xfrm rot="-5400000">
            <a:off x="1593541" y="-805532"/>
            <a:ext cx="5956920" cy="7692572"/>
          </a:xfrm>
          <a:prstGeom prst="rect">
            <a:avLst/>
          </a:prstGeom>
          <a:noFill/>
          <a:effectLst>
            <a:outerShdw blurRad="152400" dist="165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Predict the Journey of the </a:t>
            </a:r>
            <a:r>
              <a:rPr lang="en-GB" sz="2800" i="1" dirty="0" smtClean="0"/>
              <a:t>Arthur</a:t>
            </a:r>
            <a:endParaRPr lang="en-GB" sz="2800" i="1" dirty="0"/>
          </a:p>
        </p:txBody>
      </p:sp>
      <p:sp>
        <p:nvSpPr>
          <p:cNvPr id="5" name="Content Placeholder 4"/>
          <p:cNvSpPr>
            <a:spLocks noGrp="1"/>
          </p:cNvSpPr>
          <p:nvPr>
            <p:ph idx="1"/>
          </p:nvPr>
        </p:nvSpPr>
        <p:spPr/>
        <p:txBody>
          <a:bodyPr/>
          <a:lstStyle/>
          <a:p>
            <a:pPr marL="457200" indent="-457200">
              <a:buFont typeface="+mj-lt"/>
              <a:buAutoNum type="arabicPeriod" startAt="3"/>
            </a:pPr>
            <a:r>
              <a:rPr lang="en-GB" dirty="0" smtClean="0"/>
              <a:t>Add predictions for key events during the voyage to New </a:t>
            </a:r>
            <a:r>
              <a:rPr lang="en-GB" dirty="0" err="1" smtClean="0"/>
              <a:t>Calabar</a:t>
            </a:r>
            <a:endParaRPr lang="en-GB" dirty="0" smtClean="0"/>
          </a:p>
          <a:p>
            <a:pPr marL="1257300" lvl="2" indent="-457200">
              <a:buFont typeface="+mj-lt"/>
              <a:buAutoNum type="alphaLcPeriod"/>
            </a:pPr>
            <a:r>
              <a:rPr lang="en-GB" dirty="0" smtClean="0"/>
              <a:t>Weather</a:t>
            </a:r>
          </a:p>
          <a:p>
            <a:pPr marL="1257300" lvl="2" indent="-457200">
              <a:buFont typeface="+mj-lt"/>
              <a:buAutoNum type="alphaLcPeriod"/>
            </a:pPr>
            <a:r>
              <a:rPr lang="en-GB" dirty="0" smtClean="0"/>
              <a:t>Sightings</a:t>
            </a:r>
          </a:p>
          <a:p>
            <a:pPr marL="1257300" lvl="2" indent="-457200">
              <a:buFont typeface="+mj-lt"/>
              <a:buAutoNum type="alphaLcPeriod"/>
            </a:pPr>
            <a:r>
              <a:rPr lang="en-GB" dirty="0" smtClean="0"/>
              <a:t>Encounters</a:t>
            </a:r>
            <a:br>
              <a:rPr lang="en-GB" dirty="0" smtClean="0"/>
            </a:br>
            <a:endParaRPr lang="en-GB" dirty="0" smtClean="0"/>
          </a:p>
          <a:p>
            <a:pPr marL="457200" indent="-457200">
              <a:buFont typeface="+mj-lt"/>
              <a:buAutoNum type="arabicPeriod" startAt="3"/>
            </a:pPr>
            <a:r>
              <a:rPr lang="en-GB" dirty="0" smtClean="0"/>
              <a:t>Add predictions for key events whilst in West Africa</a:t>
            </a:r>
          </a:p>
          <a:p>
            <a:pPr marL="1257300" lvl="2" indent="-457200">
              <a:buFont typeface="+mj-lt"/>
              <a:buAutoNum type="alphaLcPeriod"/>
            </a:pPr>
            <a:r>
              <a:rPr lang="en-GB" dirty="0" smtClean="0"/>
              <a:t>Weather</a:t>
            </a:r>
          </a:p>
          <a:p>
            <a:pPr marL="1257300" lvl="2" indent="-457200">
              <a:buFont typeface="+mj-lt"/>
              <a:buAutoNum type="alphaLcPeriod"/>
            </a:pPr>
            <a:r>
              <a:rPr lang="en-GB" dirty="0" smtClean="0"/>
              <a:t>Encounters with Africans – friendly, hostile?</a:t>
            </a:r>
          </a:p>
          <a:p>
            <a:pPr marL="1257300" lvl="2" indent="-457200">
              <a:buFont typeface="+mj-lt"/>
              <a:buAutoNum type="alphaLcPeriod"/>
            </a:pPr>
            <a:r>
              <a:rPr lang="en-GB" dirty="0" smtClean="0"/>
              <a:t>What was traded and how?</a:t>
            </a:r>
          </a:p>
          <a:p>
            <a:pPr marL="1257300" lvl="2" indent="-457200">
              <a:buFont typeface="+mj-lt"/>
              <a:buAutoNum type="alphaLcPeriod"/>
            </a:pPr>
            <a:r>
              <a:rPr lang="en-GB" dirty="0" smtClean="0"/>
              <a:t>Problems/difficulties/dangers for Africans? For crew?</a:t>
            </a:r>
            <a:br>
              <a:rPr lang="en-GB" dirty="0" smtClean="0"/>
            </a:br>
            <a:endParaRPr lang="en-GB" dirty="0" smtClean="0"/>
          </a:p>
        </p:txBody>
      </p:sp>
      <p:sp>
        <p:nvSpPr>
          <p:cNvPr id="4" name="Slide Number Placeholder 3"/>
          <p:cNvSpPr>
            <a:spLocks noGrp="1"/>
          </p:cNvSpPr>
          <p:nvPr>
            <p:ph type="sldNum" sz="quarter" idx="10"/>
          </p:nvPr>
        </p:nvSpPr>
        <p:spPr/>
        <p:txBody>
          <a:bodyPr/>
          <a:lstStyle/>
          <a:p>
            <a:pPr>
              <a:defRPr/>
            </a:pPr>
            <a:fld id="{532850C6-62C7-4FF9-8F79-5BFAD7B18BAA}" type="slidenum">
              <a:rPr lang="en-GB" smtClean="0"/>
              <a:pPr>
                <a:defRPr/>
              </a:pPr>
              <a:t>27</a:t>
            </a:fld>
            <a:endParaRPr lang="en-GB"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Predict the Journey of the </a:t>
            </a:r>
            <a:r>
              <a:rPr lang="en-GB" sz="2800" i="1" dirty="0" smtClean="0"/>
              <a:t>Arthur</a:t>
            </a:r>
            <a:endParaRPr lang="en-GB" sz="2800" i="1" dirty="0"/>
          </a:p>
        </p:txBody>
      </p:sp>
      <p:sp>
        <p:nvSpPr>
          <p:cNvPr id="5" name="Content Placeholder 4"/>
          <p:cNvSpPr>
            <a:spLocks noGrp="1"/>
          </p:cNvSpPr>
          <p:nvPr>
            <p:ph idx="1"/>
          </p:nvPr>
        </p:nvSpPr>
        <p:spPr/>
        <p:txBody>
          <a:bodyPr/>
          <a:lstStyle/>
          <a:p>
            <a:pPr marL="457200" indent="-457200">
              <a:buFont typeface="+mj-lt"/>
              <a:buAutoNum type="arabicPeriod" startAt="5"/>
            </a:pPr>
            <a:r>
              <a:rPr lang="en-GB" dirty="0" smtClean="0"/>
              <a:t>Add predictions for key events whilst crossing the Atlantic</a:t>
            </a:r>
          </a:p>
          <a:p>
            <a:pPr marL="1257300" lvl="2" indent="-457200">
              <a:buFont typeface="+mj-lt"/>
              <a:buAutoNum type="alphaLcPeriod"/>
            </a:pPr>
            <a:r>
              <a:rPr lang="en-GB" dirty="0" smtClean="0"/>
              <a:t>Weather &amp; encounters</a:t>
            </a:r>
          </a:p>
          <a:p>
            <a:pPr marL="1257300" lvl="2" indent="-457200">
              <a:buFont typeface="+mj-lt"/>
              <a:buAutoNum type="alphaLcPeriod"/>
            </a:pPr>
            <a:r>
              <a:rPr lang="en-GB" dirty="0" smtClean="0"/>
              <a:t>Problems/difficulties/dangers for Africans? For crew?</a:t>
            </a:r>
            <a:br>
              <a:rPr lang="en-GB" dirty="0" smtClean="0"/>
            </a:br>
            <a:endParaRPr lang="en-GB" dirty="0" smtClean="0"/>
          </a:p>
          <a:p>
            <a:pPr marL="457200" indent="-457200">
              <a:buFont typeface="+mj-lt"/>
              <a:buAutoNum type="arabicPeriod" startAt="5"/>
            </a:pPr>
            <a:r>
              <a:rPr lang="en-GB" dirty="0" smtClean="0"/>
              <a:t>Add predictions for key events on arrival in Barbados</a:t>
            </a:r>
          </a:p>
          <a:p>
            <a:pPr marL="1257300" lvl="2" indent="-457200">
              <a:buFont typeface="+mj-lt"/>
              <a:buAutoNum type="alphaLcPeriod"/>
            </a:pPr>
            <a:r>
              <a:rPr lang="en-GB" dirty="0" smtClean="0"/>
              <a:t>Activities /problems</a:t>
            </a:r>
            <a:br>
              <a:rPr lang="en-GB" dirty="0" smtClean="0"/>
            </a:br>
            <a:endParaRPr lang="en-GB" dirty="0" smtClean="0"/>
          </a:p>
          <a:p>
            <a:pPr marL="457200" indent="-457200">
              <a:buFont typeface="+mj-lt"/>
              <a:buAutoNum type="arabicPeriod" startAt="7"/>
            </a:pPr>
            <a:r>
              <a:rPr lang="en-GB" dirty="0" smtClean="0"/>
              <a:t>Predict the following</a:t>
            </a:r>
          </a:p>
          <a:p>
            <a:pPr marL="1257300" lvl="2" indent="-457200">
              <a:buFont typeface="+mj-lt"/>
              <a:buAutoNum type="alphaLcPeriod"/>
            </a:pPr>
            <a:r>
              <a:rPr lang="en-GB" dirty="0" smtClean="0"/>
              <a:t>Total number of Africans transported</a:t>
            </a:r>
          </a:p>
          <a:p>
            <a:pPr marL="1257300" lvl="2" indent="-457200">
              <a:buFont typeface="+mj-lt"/>
              <a:buAutoNum type="alphaLcPeriod"/>
            </a:pPr>
            <a:r>
              <a:rPr lang="en-GB" dirty="0" smtClean="0"/>
              <a:t>Total number of African deaths</a:t>
            </a:r>
          </a:p>
          <a:p>
            <a:pPr marL="1257300" lvl="2" indent="-457200">
              <a:buFont typeface="+mj-lt"/>
              <a:buAutoNum type="alphaLcPeriod"/>
            </a:pPr>
            <a:r>
              <a:rPr lang="en-GB" dirty="0" smtClean="0"/>
              <a:t>Total number of crew deaths</a:t>
            </a:r>
            <a:br>
              <a:rPr lang="en-GB" dirty="0" smtClean="0"/>
            </a:br>
            <a:endParaRPr lang="en-GB" dirty="0" smtClean="0"/>
          </a:p>
        </p:txBody>
      </p:sp>
      <p:sp>
        <p:nvSpPr>
          <p:cNvPr id="4" name="Slide Number Placeholder 3"/>
          <p:cNvSpPr>
            <a:spLocks noGrp="1"/>
          </p:cNvSpPr>
          <p:nvPr>
            <p:ph type="sldNum" sz="quarter" idx="10"/>
          </p:nvPr>
        </p:nvSpPr>
        <p:spPr/>
        <p:txBody>
          <a:bodyPr/>
          <a:lstStyle/>
          <a:p>
            <a:pPr>
              <a:defRPr/>
            </a:pPr>
            <a:fld id="{532850C6-62C7-4FF9-8F79-5BFAD7B18BAA}" type="slidenum">
              <a:rPr lang="en-GB" smtClean="0"/>
              <a:pPr>
                <a:defRPr/>
              </a:pPr>
              <a:t>28</a:t>
            </a:fld>
            <a:endParaRPr lang="en-GB"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Step 2 – test your predicted narrative against the real narrative</a:t>
            </a:r>
            <a:endParaRPr lang="en-GB" sz="2800" i="1" dirty="0"/>
          </a:p>
        </p:txBody>
      </p:sp>
      <p:sp>
        <p:nvSpPr>
          <p:cNvPr id="5" name="Content Placeholder 4"/>
          <p:cNvSpPr>
            <a:spLocks noGrp="1"/>
          </p:cNvSpPr>
          <p:nvPr>
            <p:ph idx="1"/>
          </p:nvPr>
        </p:nvSpPr>
        <p:spPr/>
        <p:txBody>
          <a:bodyPr/>
          <a:lstStyle/>
          <a:p>
            <a:pPr marL="457200" indent="-457200">
              <a:buNone/>
            </a:pPr>
            <a:r>
              <a:rPr lang="en-GB" b="1" dirty="0" smtClean="0"/>
              <a:t>Investigate the Journey of the </a:t>
            </a:r>
            <a:r>
              <a:rPr lang="en-GB" b="1" i="1" dirty="0" smtClean="0"/>
              <a:t>Arthur </a:t>
            </a:r>
            <a:endParaRPr lang="en-GB" b="1" dirty="0" smtClean="0"/>
          </a:p>
          <a:p>
            <a:pPr marL="457200" indent="-457200">
              <a:buFont typeface="+mj-lt"/>
              <a:buAutoNum type="arabicPeriod"/>
            </a:pPr>
            <a:r>
              <a:rPr lang="en-GB" dirty="0" smtClean="0"/>
              <a:t>Skim the transcript looking for factual details to support or counter your predictions</a:t>
            </a:r>
          </a:p>
          <a:p>
            <a:pPr marL="457200" indent="-457200">
              <a:buFont typeface="+mj-lt"/>
              <a:buAutoNum type="arabicPeriod"/>
            </a:pPr>
            <a:r>
              <a:rPr lang="en-GB" dirty="0" smtClean="0"/>
              <a:t>Mark the factual details on the second calendar</a:t>
            </a:r>
          </a:p>
          <a:p>
            <a:pPr marL="457200" indent="-457200">
              <a:buFont typeface="+mj-lt"/>
              <a:buAutoNum type="arabicPeriod"/>
            </a:pPr>
            <a:r>
              <a:rPr lang="en-GB" dirty="0" smtClean="0"/>
              <a:t>Compare the two calendars and score your accuracy of predictions from 1 (poor) to 5 (excellent)</a:t>
            </a:r>
          </a:p>
          <a:p>
            <a:pPr marL="457200" indent="-457200">
              <a:buFont typeface="+mj-lt"/>
              <a:buAutoNum type="arabicPeriod"/>
            </a:pPr>
            <a:r>
              <a:rPr lang="en-GB" dirty="0" smtClean="0"/>
              <a:t>What did you accurately predict?</a:t>
            </a:r>
          </a:p>
          <a:p>
            <a:pPr marL="457200" indent="-457200">
              <a:buFont typeface="+mj-lt"/>
              <a:buAutoNum type="arabicPeriod"/>
            </a:pPr>
            <a:r>
              <a:rPr lang="en-GB" dirty="0" smtClean="0"/>
              <a:t>What did you partly predict?</a:t>
            </a:r>
          </a:p>
          <a:p>
            <a:pPr marL="457200" indent="-457200">
              <a:buFont typeface="+mj-lt"/>
              <a:buAutoNum type="arabicPeriod"/>
            </a:pPr>
            <a:r>
              <a:rPr lang="en-GB" dirty="0" smtClean="0"/>
              <a:t>What did you not predict at all?</a:t>
            </a:r>
          </a:p>
          <a:p>
            <a:pPr marL="457200" indent="-457200">
              <a:buFont typeface="+mj-lt"/>
              <a:buAutoNum type="arabicPeriod"/>
            </a:pPr>
            <a:r>
              <a:rPr lang="en-GB" dirty="0" smtClean="0"/>
              <a:t>Do you find anything surprising or shocking about the journey of the </a:t>
            </a:r>
            <a:r>
              <a:rPr lang="en-GB" i="1" dirty="0" smtClean="0"/>
              <a:t>Arthur?</a:t>
            </a:r>
          </a:p>
          <a:p>
            <a:pPr marL="457200" indent="-457200">
              <a:buFont typeface="+mj-lt"/>
              <a:buAutoNum type="arabicPeriod"/>
            </a:pPr>
            <a:r>
              <a:rPr lang="en-GB" dirty="0" smtClean="0"/>
              <a:t>What would you like to investigate further?</a:t>
            </a:r>
          </a:p>
          <a:p>
            <a:pPr marL="457200" indent="-457200">
              <a:buFont typeface="+mj-lt"/>
              <a:buAutoNum type="arabicPeriod"/>
            </a:pPr>
            <a:endParaRPr lang="en-GB" dirty="0"/>
          </a:p>
        </p:txBody>
      </p:sp>
      <p:sp>
        <p:nvSpPr>
          <p:cNvPr id="4" name="Slide Number Placeholder 3"/>
          <p:cNvSpPr>
            <a:spLocks noGrp="1"/>
          </p:cNvSpPr>
          <p:nvPr>
            <p:ph type="sldNum" sz="quarter" idx="10"/>
          </p:nvPr>
        </p:nvSpPr>
        <p:spPr/>
        <p:txBody>
          <a:bodyPr/>
          <a:lstStyle/>
          <a:p>
            <a:pPr>
              <a:defRPr/>
            </a:pPr>
            <a:fld id="{532850C6-62C7-4FF9-8F79-5BFAD7B18BAA}" type="slidenum">
              <a:rPr lang="en-GB" smtClean="0"/>
              <a:pPr>
                <a:defRPr/>
              </a:pPr>
              <a:t>29</a:t>
            </a:fld>
            <a:endParaRPr lang="en-GB"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9080" y="3989656"/>
            <a:ext cx="7955280" cy="369332"/>
          </a:xfrm>
          <a:prstGeom prst="rect">
            <a:avLst/>
          </a:prstGeom>
        </p:spPr>
        <p:txBody>
          <a:bodyPr wrap="square">
            <a:spAutoFit/>
          </a:bodyPr>
          <a:lstStyle/>
          <a:p>
            <a:r>
              <a:rPr lang="en-GB" sz="1800" dirty="0" smtClean="0"/>
              <a:t>personally known to all of you who have come from  Africa under the </a:t>
            </a:r>
            <a:endParaRPr lang="en-GB" sz="1800" dirty="0"/>
          </a:p>
        </p:txBody>
      </p:sp>
      <p:sp>
        <p:nvSpPr>
          <p:cNvPr id="11" name="Rectangle 10"/>
          <p:cNvSpPr/>
          <p:nvPr/>
        </p:nvSpPr>
        <p:spPr>
          <a:xfrm>
            <a:off x="259080" y="1629606"/>
            <a:ext cx="8077200" cy="369332"/>
          </a:xfrm>
          <a:prstGeom prst="rect">
            <a:avLst/>
          </a:prstGeom>
        </p:spPr>
        <p:txBody>
          <a:bodyPr wrap="square">
            <a:spAutoFit/>
          </a:bodyPr>
          <a:lstStyle/>
          <a:p>
            <a:r>
              <a:rPr lang="en-GB" sz="1800" dirty="0" smtClean="0"/>
              <a:t>Slaves. That our humane and equitable Sovereign, and the British Nation, </a:t>
            </a:r>
            <a:endParaRPr lang="en-GB" sz="1800" dirty="0"/>
          </a:p>
        </p:txBody>
      </p:sp>
      <p:sp>
        <p:nvSpPr>
          <p:cNvPr id="132099" name="Rectangle 3"/>
          <p:cNvSpPr>
            <a:spLocks noChangeArrowheads="1"/>
          </p:cNvSpPr>
          <p:nvPr/>
        </p:nvSpPr>
        <p:spPr bwMode="auto">
          <a:xfrm>
            <a:off x="259080" y="3045636"/>
            <a:ext cx="707116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has consequently been prohibited by the Law and has long ceased.</a:t>
            </a:r>
            <a:endParaRPr kumimoji="0" lang="en-GB" sz="1400" b="0" i="0" u="none" strike="noStrike" cap="none" normalizeH="0" baseline="0" dirty="0" smtClean="0">
              <a:ln>
                <a:noFill/>
              </a:ln>
              <a:solidFill>
                <a:schemeClr val="tx1"/>
              </a:solidFill>
              <a:effectLst/>
              <a:latin typeface="Arial" pitchFamily="34" charset="0"/>
            </a:endParaRPr>
          </a:p>
        </p:txBody>
      </p:sp>
      <p:sp>
        <p:nvSpPr>
          <p:cNvPr id="6" name="Rectangle 5"/>
          <p:cNvSpPr/>
          <p:nvPr/>
        </p:nvSpPr>
        <p:spPr>
          <a:xfrm>
            <a:off x="259080" y="5405686"/>
            <a:ext cx="7924800" cy="369332"/>
          </a:xfrm>
          <a:prstGeom prst="rect">
            <a:avLst/>
          </a:prstGeom>
        </p:spPr>
        <p:txBody>
          <a:bodyPr wrap="square">
            <a:spAutoFit/>
          </a:bodyPr>
          <a:lstStyle/>
          <a:p>
            <a:r>
              <a:rPr lang="en-GB" sz="1800" dirty="0" smtClean="0"/>
              <a:t>quarter of the Earth. – That the Blacks of Africa have countenanced Slavery, </a:t>
            </a:r>
            <a:endParaRPr lang="en-GB" sz="1800" dirty="0"/>
          </a:p>
        </p:txBody>
      </p:sp>
      <p:sp>
        <p:nvSpPr>
          <p:cNvPr id="9" name="Rectangle 8"/>
          <p:cNvSpPr/>
          <p:nvPr/>
        </p:nvSpPr>
        <p:spPr>
          <a:xfrm>
            <a:off x="259080" y="2101616"/>
            <a:ext cx="8077200" cy="369332"/>
          </a:xfrm>
          <a:prstGeom prst="rect">
            <a:avLst/>
          </a:prstGeom>
        </p:spPr>
        <p:txBody>
          <a:bodyPr wrap="square">
            <a:spAutoFit/>
          </a:bodyPr>
          <a:lstStyle/>
          <a:p>
            <a:r>
              <a:rPr lang="en-GB" sz="1800" dirty="0" smtClean="0"/>
              <a:t>compulsive transfer of your persons by your own Countrymen, by whom you </a:t>
            </a:r>
            <a:endParaRPr lang="en-GB" sz="1800" dirty="0"/>
          </a:p>
        </p:txBody>
      </p:sp>
      <p:sp>
        <p:nvSpPr>
          <p:cNvPr id="4" name="Rectangle 3"/>
          <p:cNvSpPr/>
          <p:nvPr/>
        </p:nvSpPr>
        <p:spPr>
          <a:xfrm>
            <a:off x="259080" y="3517646"/>
            <a:ext cx="7955280" cy="369332"/>
          </a:xfrm>
          <a:prstGeom prst="rect">
            <a:avLst/>
          </a:prstGeom>
        </p:spPr>
        <p:txBody>
          <a:bodyPr wrap="square">
            <a:spAutoFit/>
          </a:bodyPr>
          <a:lstStyle/>
          <a:p>
            <a:r>
              <a:rPr lang="en-GB" sz="1800" dirty="0" smtClean="0"/>
              <a:t>Slavery is not the institution of any particular Colour, Age, or Country: - it has </a:t>
            </a:r>
            <a:endParaRPr lang="en-GB" sz="1800" dirty="0"/>
          </a:p>
        </p:txBody>
      </p:sp>
      <p:sp>
        <p:nvSpPr>
          <p:cNvPr id="12" name="Rectangle 11"/>
          <p:cNvSpPr/>
          <p:nvPr/>
        </p:nvSpPr>
        <p:spPr>
          <a:xfrm>
            <a:off x="259080" y="1157596"/>
            <a:ext cx="8290560" cy="369332"/>
          </a:xfrm>
          <a:prstGeom prst="rect">
            <a:avLst/>
          </a:prstGeom>
        </p:spPr>
        <p:txBody>
          <a:bodyPr wrap="square">
            <a:spAutoFit/>
          </a:bodyPr>
          <a:lstStyle/>
          <a:p>
            <a:r>
              <a:rPr lang="en-GB" sz="1800" dirty="0" smtClean="0"/>
              <a:t>disapprove of the Traffic in Slaves from  Africa, is known to all; as well as that it </a:t>
            </a:r>
            <a:endParaRPr lang="en-GB" sz="1800" dirty="0"/>
          </a:p>
        </p:txBody>
      </p:sp>
      <p:sp>
        <p:nvSpPr>
          <p:cNvPr id="2" name="Title 1"/>
          <p:cNvSpPr>
            <a:spLocks noGrp="1"/>
          </p:cNvSpPr>
          <p:nvPr>
            <p:ph type="title"/>
          </p:nvPr>
        </p:nvSpPr>
        <p:spPr/>
        <p:txBody>
          <a:bodyPr/>
          <a:lstStyle/>
          <a:p>
            <a:r>
              <a:rPr lang="en-GB" dirty="0" smtClean="0"/>
              <a:t>Assemble the following into the correct order</a:t>
            </a:r>
            <a:endParaRPr lang="en-GB" dirty="0"/>
          </a:p>
        </p:txBody>
      </p:sp>
      <p:sp>
        <p:nvSpPr>
          <p:cNvPr id="3" name="Slide Number Placeholder 2"/>
          <p:cNvSpPr>
            <a:spLocks noGrp="1"/>
          </p:cNvSpPr>
          <p:nvPr>
            <p:ph type="sldNum" sz="quarter" idx="10"/>
          </p:nvPr>
        </p:nvSpPr>
        <p:spPr/>
        <p:txBody>
          <a:bodyPr/>
          <a:lstStyle/>
          <a:p>
            <a:pPr>
              <a:defRPr/>
            </a:pPr>
            <a:fld id="{34559142-B2FF-430A-A6E7-0EC7DE754BA3}" type="slidenum">
              <a:rPr lang="en-GB" smtClean="0"/>
              <a:pPr>
                <a:defRPr/>
              </a:pPr>
              <a:t>3</a:t>
            </a:fld>
            <a:endParaRPr lang="en-GB" dirty="0"/>
          </a:p>
        </p:txBody>
      </p:sp>
      <p:sp>
        <p:nvSpPr>
          <p:cNvPr id="5" name="Rectangle 4"/>
          <p:cNvSpPr/>
          <p:nvPr/>
        </p:nvSpPr>
        <p:spPr>
          <a:xfrm>
            <a:off x="259080" y="4461666"/>
            <a:ext cx="8016240" cy="369332"/>
          </a:xfrm>
          <a:prstGeom prst="rect">
            <a:avLst/>
          </a:prstGeom>
        </p:spPr>
        <p:txBody>
          <a:bodyPr wrap="square">
            <a:spAutoFit/>
          </a:bodyPr>
          <a:lstStyle/>
          <a:p>
            <a:r>
              <a:rPr lang="en-GB" sz="1800" dirty="0" smtClean="0"/>
              <a:t>ever existed, and does still exist, among White as well as Black Men, in every </a:t>
            </a:r>
            <a:endParaRPr lang="en-GB" sz="1800" dirty="0"/>
          </a:p>
        </p:txBody>
      </p:sp>
      <p:sp>
        <p:nvSpPr>
          <p:cNvPr id="7" name="Rectangle 6"/>
          <p:cNvSpPr/>
          <p:nvPr/>
        </p:nvSpPr>
        <p:spPr>
          <a:xfrm>
            <a:off x="259080" y="4933676"/>
            <a:ext cx="7955280" cy="369332"/>
          </a:xfrm>
          <a:prstGeom prst="rect">
            <a:avLst/>
          </a:prstGeom>
        </p:spPr>
        <p:txBody>
          <a:bodyPr wrap="square">
            <a:spAutoFit/>
          </a:bodyPr>
          <a:lstStyle/>
          <a:p>
            <a:r>
              <a:rPr lang="en-GB" sz="1800" dirty="0" smtClean="0"/>
              <a:t>and, with the Whites, have been its joint authors in the West Indies, is a fact </a:t>
            </a:r>
            <a:endParaRPr lang="en-GB" sz="1800" dirty="0"/>
          </a:p>
        </p:txBody>
      </p:sp>
      <p:sp>
        <p:nvSpPr>
          <p:cNvPr id="10" name="Rectangle 9"/>
          <p:cNvSpPr/>
          <p:nvPr/>
        </p:nvSpPr>
        <p:spPr>
          <a:xfrm>
            <a:off x="259080" y="2573626"/>
            <a:ext cx="7620000" cy="369332"/>
          </a:xfrm>
          <a:prstGeom prst="rect">
            <a:avLst/>
          </a:prstGeom>
        </p:spPr>
        <p:txBody>
          <a:bodyPr wrap="square">
            <a:spAutoFit/>
          </a:bodyPr>
          <a:lstStyle/>
          <a:p>
            <a:r>
              <a:rPr lang="en-GB" sz="1800" dirty="0" smtClean="0"/>
              <a:t>were held in bondage in your Native Land, and were there disposed of as </a:t>
            </a:r>
            <a:endParaRPr lang="en-GB" sz="1800"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Voyage of the </a:t>
            </a:r>
            <a:r>
              <a:rPr lang="en-GB" i="1" dirty="0" smtClean="0"/>
              <a:t>Arthur</a:t>
            </a:r>
            <a:endParaRPr lang="en-GB" dirty="0"/>
          </a:p>
        </p:txBody>
      </p:sp>
      <p:sp>
        <p:nvSpPr>
          <p:cNvPr id="3" name="Content Placeholder 2"/>
          <p:cNvSpPr>
            <a:spLocks noGrp="1"/>
          </p:cNvSpPr>
          <p:nvPr>
            <p:ph idx="1"/>
          </p:nvPr>
        </p:nvSpPr>
        <p:spPr/>
        <p:txBody>
          <a:bodyPr/>
          <a:lstStyle/>
          <a:p>
            <a:r>
              <a:rPr lang="en-GB" dirty="0" smtClean="0"/>
              <a:t>Departs Gravesend  Wed 5 Dec 1677</a:t>
            </a:r>
          </a:p>
          <a:p>
            <a:r>
              <a:rPr lang="en-GB" dirty="0" smtClean="0"/>
              <a:t>Arrives New </a:t>
            </a:r>
            <a:r>
              <a:rPr lang="en-GB" dirty="0" err="1" smtClean="0"/>
              <a:t>Calibar</a:t>
            </a:r>
            <a:r>
              <a:rPr lang="en-GB" dirty="0" smtClean="0"/>
              <a:t> Sun 10 Feb 1678 (9½ weeks)</a:t>
            </a:r>
          </a:p>
          <a:p>
            <a:r>
              <a:rPr lang="en-GB" dirty="0" smtClean="0"/>
              <a:t>Cruises West African coast to Sun 14 Apr 1678 (9 weeks)</a:t>
            </a:r>
          </a:p>
          <a:p>
            <a:r>
              <a:rPr lang="en-GB" dirty="0" smtClean="0"/>
              <a:t>Departs Cape Lopez Mon 15 April 1678</a:t>
            </a:r>
          </a:p>
          <a:p>
            <a:r>
              <a:rPr lang="en-GB" dirty="0" smtClean="0"/>
              <a:t>Arrives Bridgetown, Barbados Wed 22 May (6 weeks) </a:t>
            </a:r>
          </a:p>
          <a:p>
            <a:r>
              <a:rPr lang="en-GB" dirty="0" err="1" smtClean="0"/>
              <a:t>Hingston</a:t>
            </a:r>
            <a:r>
              <a:rPr lang="en-GB" dirty="0" smtClean="0"/>
              <a:t> leaves ship Sat 1 Jun (1½ weeks)</a:t>
            </a:r>
          </a:p>
          <a:p>
            <a:endParaRPr lang="en-GB" dirty="0" smtClean="0"/>
          </a:p>
          <a:p>
            <a:r>
              <a:rPr lang="en-GB" dirty="0" smtClean="0">
                <a:cs typeface="Arial" charset="0"/>
              </a:rPr>
              <a:t>Total Africans Transported – 374</a:t>
            </a:r>
          </a:p>
          <a:p>
            <a:r>
              <a:rPr lang="en-GB" dirty="0" smtClean="0">
                <a:cs typeface="Arial" charset="0"/>
              </a:rPr>
              <a:t>Total Africans Died – 82</a:t>
            </a:r>
          </a:p>
          <a:p>
            <a:r>
              <a:rPr lang="en-GB" dirty="0" smtClean="0">
                <a:cs typeface="Arial" charset="0"/>
              </a:rPr>
              <a:t>Total Crew Died - 3</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532850C6-62C7-4FF9-8F79-5BFAD7B18BAA}" type="slidenum">
              <a:rPr lang="en-GB" smtClean="0"/>
              <a:pPr>
                <a:defRPr/>
              </a:pPr>
              <a:t>30</a:t>
            </a:fld>
            <a:endParaRPr lang="en-GB"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GB" dirty="0" err="1" smtClean="0">
                <a:hlinkClick r:id="rId2"/>
              </a:rPr>
              <a:t>www.nationalarchives.gov.uk</a:t>
            </a:r>
            <a:r>
              <a:rPr lang="en-GB" dirty="0" smtClean="0">
                <a:hlinkClick r:id="rId2"/>
              </a:rPr>
              <a:t>/education</a:t>
            </a:r>
            <a:r>
              <a:rPr lang="en-GB" dirty="0" smtClean="0"/>
              <a:t> </a:t>
            </a:r>
            <a:br>
              <a:rPr lang="en-GB" dirty="0" smtClean="0"/>
            </a:br>
            <a:endParaRPr lang="en-GB" dirty="0" smtClean="0">
              <a:cs typeface="Arial" charset="0"/>
            </a:endParaRPr>
          </a:p>
        </p:txBody>
      </p:sp>
      <p:pic>
        <p:nvPicPr>
          <p:cNvPr id="29699" name="Picture 9">
            <a:hlinkClick r:id="rId2"/>
          </p:cNvPr>
          <p:cNvPicPr>
            <a:picLocks noChangeAspect="1" noChangeArrowheads="1"/>
          </p:cNvPicPr>
          <p:nvPr/>
        </p:nvPicPr>
        <p:blipFill>
          <a:blip r:embed="rId3"/>
          <a:srcRect/>
          <a:stretch>
            <a:fillRect/>
          </a:stretch>
        </p:blipFill>
        <p:spPr bwMode="auto">
          <a:xfrm>
            <a:off x="962637" y="1036320"/>
            <a:ext cx="7218726" cy="4744912"/>
          </a:xfrm>
          <a:prstGeom prst="rect">
            <a:avLst/>
          </a:prstGeom>
          <a:noFill/>
          <a:effectLst>
            <a:outerShdw blurRad="152400" dist="165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hlinkClick r:id="rId2"/>
              </a:rPr>
              <a:t>www.nationalarchives.gov.uk</a:t>
            </a:r>
            <a:r>
              <a:rPr lang="en-GB" dirty="0" smtClean="0">
                <a:hlinkClick r:id="rId2"/>
              </a:rPr>
              <a:t>/slavery</a:t>
            </a:r>
            <a:r>
              <a:rPr lang="en-GB" dirty="0" smtClean="0"/>
              <a:t> </a:t>
            </a:r>
            <a:br>
              <a:rPr lang="en-GB" dirty="0" smtClean="0"/>
            </a:br>
            <a:endParaRPr lang="en-GB" dirty="0"/>
          </a:p>
        </p:txBody>
      </p:sp>
      <p:sp>
        <p:nvSpPr>
          <p:cNvPr id="3" name="Slide Number Placeholder 2"/>
          <p:cNvSpPr>
            <a:spLocks noGrp="1"/>
          </p:cNvSpPr>
          <p:nvPr>
            <p:ph type="sldNum" sz="quarter" idx="10"/>
          </p:nvPr>
        </p:nvSpPr>
        <p:spPr/>
        <p:txBody>
          <a:bodyPr/>
          <a:lstStyle/>
          <a:p>
            <a:pPr>
              <a:defRPr/>
            </a:pPr>
            <a:fld id="{34559142-B2FF-430A-A6E7-0EC7DE754BA3}" type="slidenum">
              <a:rPr lang="en-GB" smtClean="0"/>
              <a:pPr>
                <a:defRPr/>
              </a:pPr>
              <a:t>32</a:t>
            </a:fld>
            <a:endParaRPr lang="en-GB" dirty="0"/>
          </a:p>
        </p:txBody>
      </p:sp>
      <p:pic>
        <p:nvPicPr>
          <p:cNvPr id="178178" name="Picture 2"/>
          <p:cNvPicPr>
            <a:picLocks noChangeAspect="1" noChangeArrowheads="1"/>
          </p:cNvPicPr>
          <p:nvPr/>
        </p:nvPicPr>
        <p:blipFill>
          <a:blip r:embed="rId3"/>
          <a:srcRect/>
          <a:stretch>
            <a:fillRect/>
          </a:stretch>
        </p:blipFill>
        <p:spPr bwMode="auto">
          <a:xfrm>
            <a:off x="1551352" y="1356360"/>
            <a:ext cx="6041298" cy="438912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dirty="0" smtClean="0">
                <a:cs typeface="Arial" charset="0"/>
                <a:hlinkClick r:id="rId2"/>
              </a:rPr>
              <a:t>www.flickr.com/photos/52115725@N03/</a:t>
            </a:r>
            <a:r>
              <a:rPr lang="en-GB" dirty="0" smtClean="0">
                <a:cs typeface="Arial" charset="0"/>
              </a:rPr>
              <a:t> </a:t>
            </a:r>
          </a:p>
        </p:txBody>
      </p:sp>
      <p:sp>
        <p:nvSpPr>
          <p:cNvPr id="3" name="Slide Number Placeholder 2"/>
          <p:cNvSpPr>
            <a:spLocks noGrp="1"/>
          </p:cNvSpPr>
          <p:nvPr>
            <p:ph type="sldNum" sz="quarter" idx="10"/>
          </p:nvPr>
        </p:nvSpPr>
        <p:spPr/>
        <p:txBody>
          <a:bodyPr/>
          <a:lstStyle/>
          <a:p>
            <a:pPr>
              <a:defRPr/>
            </a:pPr>
            <a:fld id="{1F929F3E-3064-4A80-84B1-32920CE8BD0C}" type="slidenum">
              <a:rPr lang="en-GB"/>
              <a:pPr>
                <a:defRPr/>
              </a:pPr>
              <a:t>33</a:t>
            </a:fld>
            <a:endParaRPr lang="en-GB" dirty="0"/>
          </a:p>
        </p:txBody>
      </p:sp>
      <p:pic>
        <p:nvPicPr>
          <p:cNvPr id="15364" name="Picture 3">
            <a:hlinkClick r:id="rId2"/>
          </p:cNvPr>
          <p:cNvPicPr>
            <a:picLocks noChangeAspect="1" noChangeArrowheads="1"/>
          </p:cNvPicPr>
          <p:nvPr/>
        </p:nvPicPr>
        <p:blipFill>
          <a:blip r:embed="rId3"/>
          <a:srcRect r="1395" b="23798"/>
          <a:stretch>
            <a:fillRect/>
          </a:stretch>
        </p:blipFill>
        <p:spPr bwMode="auto">
          <a:xfrm>
            <a:off x="905511" y="1356032"/>
            <a:ext cx="7186930" cy="416498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www.nationalarchives.gov.uk/records/research-guides/slave-trade-slavery.htm </a:t>
            </a:r>
            <a:r>
              <a:rPr lang="en-GB" dirty="0" smtClean="0"/>
              <a:t/>
            </a:r>
            <a:br>
              <a:rPr lang="en-GB" dirty="0" smtClean="0"/>
            </a:br>
            <a:endParaRPr lang="en-GB" dirty="0"/>
          </a:p>
        </p:txBody>
      </p:sp>
      <p:sp>
        <p:nvSpPr>
          <p:cNvPr id="3" name="Slide Number Placeholder 2"/>
          <p:cNvSpPr>
            <a:spLocks noGrp="1"/>
          </p:cNvSpPr>
          <p:nvPr>
            <p:ph type="sldNum" sz="quarter" idx="10"/>
          </p:nvPr>
        </p:nvSpPr>
        <p:spPr/>
        <p:txBody>
          <a:bodyPr/>
          <a:lstStyle/>
          <a:p>
            <a:pPr>
              <a:defRPr/>
            </a:pPr>
            <a:fld id="{34559142-B2FF-430A-A6E7-0EC7DE754BA3}" type="slidenum">
              <a:rPr lang="en-GB" smtClean="0"/>
              <a:pPr>
                <a:defRPr/>
              </a:pPr>
              <a:t>34</a:t>
            </a:fld>
            <a:endParaRPr lang="en-GB" dirty="0"/>
          </a:p>
        </p:txBody>
      </p:sp>
      <p:pic>
        <p:nvPicPr>
          <p:cNvPr id="177154" name="Picture 2"/>
          <p:cNvPicPr>
            <a:picLocks noChangeAspect="1" noChangeArrowheads="1"/>
          </p:cNvPicPr>
          <p:nvPr/>
        </p:nvPicPr>
        <p:blipFill>
          <a:blip r:embed="rId3"/>
          <a:srcRect l="10874" t="6911" r="12652" b="3252"/>
          <a:stretch>
            <a:fillRect/>
          </a:stretch>
        </p:blipFill>
        <p:spPr bwMode="auto">
          <a:xfrm>
            <a:off x="1661160" y="1489925"/>
            <a:ext cx="5821680" cy="427439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hlinkClick r:id="rId2"/>
              </a:rPr>
              <a:t>www.nationalarchives.gov.uk/records/looking-for-person/slaves-and-slave-owners.htm?WT.lp=rg-3163</a:t>
            </a:r>
            <a:r>
              <a:rPr lang="en-GB" sz="2400" dirty="0" smtClean="0"/>
              <a:t>   </a:t>
            </a:r>
            <a:br>
              <a:rPr lang="en-GB" sz="2400" dirty="0" smtClean="0"/>
            </a:br>
            <a:endParaRPr lang="en-GB" sz="2400" dirty="0"/>
          </a:p>
        </p:txBody>
      </p:sp>
      <p:sp>
        <p:nvSpPr>
          <p:cNvPr id="3" name="Slide Number Placeholder 2"/>
          <p:cNvSpPr>
            <a:spLocks noGrp="1"/>
          </p:cNvSpPr>
          <p:nvPr>
            <p:ph type="sldNum" sz="quarter" idx="10"/>
          </p:nvPr>
        </p:nvSpPr>
        <p:spPr/>
        <p:txBody>
          <a:bodyPr/>
          <a:lstStyle/>
          <a:p>
            <a:pPr>
              <a:defRPr/>
            </a:pPr>
            <a:fld id="{34559142-B2FF-430A-A6E7-0EC7DE754BA3}" type="slidenum">
              <a:rPr lang="en-GB" smtClean="0"/>
              <a:pPr>
                <a:defRPr/>
              </a:pPr>
              <a:t>35</a:t>
            </a:fld>
            <a:endParaRPr lang="en-GB" dirty="0"/>
          </a:p>
        </p:txBody>
      </p:sp>
      <p:pic>
        <p:nvPicPr>
          <p:cNvPr id="179202" name="Picture 2"/>
          <p:cNvPicPr>
            <a:picLocks noChangeAspect="1" noChangeArrowheads="1"/>
          </p:cNvPicPr>
          <p:nvPr/>
        </p:nvPicPr>
        <p:blipFill>
          <a:blip r:embed="rId3"/>
          <a:srcRect/>
          <a:stretch>
            <a:fillRect/>
          </a:stretch>
        </p:blipFill>
        <p:spPr bwMode="auto">
          <a:xfrm>
            <a:off x="1493025" y="1348740"/>
            <a:ext cx="6157950" cy="446532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www.nationalarchives.gov.uk/records/looking-for-place/coloniesanddependencies</a:t>
            </a:r>
            <a:endParaRPr lang="en-GB" dirty="0"/>
          </a:p>
        </p:txBody>
      </p:sp>
      <p:sp>
        <p:nvSpPr>
          <p:cNvPr id="3" name="Slide Number Placeholder 2"/>
          <p:cNvSpPr>
            <a:spLocks noGrp="1"/>
          </p:cNvSpPr>
          <p:nvPr>
            <p:ph type="sldNum" sz="quarter" idx="10"/>
          </p:nvPr>
        </p:nvSpPr>
        <p:spPr/>
        <p:txBody>
          <a:bodyPr/>
          <a:lstStyle/>
          <a:p>
            <a:pPr>
              <a:defRPr/>
            </a:pPr>
            <a:fld id="{34559142-B2FF-430A-A6E7-0EC7DE754BA3}" type="slidenum">
              <a:rPr lang="en-GB" smtClean="0"/>
              <a:pPr>
                <a:defRPr/>
              </a:pPr>
              <a:t>36</a:t>
            </a:fld>
            <a:endParaRPr lang="en-GB" dirty="0"/>
          </a:p>
        </p:txBody>
      </p:sp>
      <p:pic>
        <p:nvPicPr>
          <p:cNvPr id="180226" name="Picture 2"/>
          <p:cNvPicPr>
            <a:picLocks noChangeAspect="1" noChangeArrowheads="1"/>
          </p:cNvPicPr>
          <p:nvPr/>
        </p:nvPicPr>
        <p:blipFill>
          <a:blip r:embed="rId3"/>
          <a:srcRect/>
          <a:stretch>
            <a:fillRect/>
          </a:stretch>
        </p:blipFill>
        <p:spPr bwMode="auto">
          <a:xfrm>
            <a:off x="1524000" y="1421142"/>
            <a:ext cx="6096000" cy="447291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66713" y="2266950"/>
            <a:ext cx="8442325" cy="1066800"/>
          </a:xfrm>
        </p:spPr>
        <p:txBody>
          <a:bodyPr/>
          <a:lstStyle/>
          <a:p>
            <a:pPr eaLnBrk="1" hangingPunct="1"/>
            <a:r>
              <a:rPr lang="en-GB" sz="4000" dirty="0" smtClean="0">
                <a:cs typeface="Arial" charset="0"/>
              </a:rPr>
              <a:t>Andrew Payne</a:t>
            </a:r>
            <a:br>
              <a:rPr lang="en-GB" sz="4000" dirty="0" smtClean="0">
                <a:cs typeface="Arial" charset="0"/>
              </a:rPr>
            </a:br>
            <a:r>
              <a:rPr lang="en-GB" sz="3600" dirty="0" smtClean="0">
                <a:cs typeface="Arial" charset="0"/>
              </a:rPr>
              <a:t>Head of Education</a:t>
            </a:r>
            <a:br>
              <a:rPr lang="en-GB" sz="3600" dirty="0" smtClean="0">
                <a:cs typeface="Arial" charset="0"/>
              </a:rPr>
            </a:br>
            <a:r>
              <a:rPr lang="en-GB" sz="3600" dirty="0" smtClean="0">
                <a:cs typeface="Arial" charset="0"/>
              </a:rPr>
              <a:t>The National Archives</a:t>
            </a:r>
          </a:p>
        </p:txBody>
      </p:sp>
      <p:sp>
        <p:nvSpPr>
          <p:cNvPr id="32771" name="Rectangle 3"/>
          <p:cNvSpPr>
            <a:spLocks noGrp="1" noChangeArrowheads="1"/>
          </p:cNvSpPr>
          <p:nvPr>
            <p:ph type="body" idx="1"/>
          </p:nvPr>
        </p:nvSpPr>
        <p:spPr>
          <a:xfrm>
            <a:off x="471488" y="3987800"/>
            <a:ext cx="8126412" cy="2230438"/>
          </a:xfrm>
        </p:spPr>
        <p:txBody>
          <a:bodyPr/>
          <a:lstStyle/>
          <a:p>
            <a:pPr eaLnBrk="1" hangingPunct="1">
              <a:buFontTx/>
              <a:buNone/>
            </a:pPr>
            <a:r>
              <a:rPr lang="en-GB" sz="3100" dirty="0" smtClean="0">
                <a:cs typeface="Arial" charset="0"/>
              </a:rPr>
              <a:t>andrew.payne@nationalarchives.gsi.gov.uk</a:t>
            </a:r>
          </a:p>
          <a:p>
            <a:pPr eaLnBrk="1" hangingPunct="1">
              <a:buFontTx/>
              <a:buNone/>
            </a:pPr>
            <a:r>
              <a:rPr lang="en-GB" sz="3100" dirty="0" smtClean="0">
                <a:cs typeface="Arial" charset="0"/>
              </a:rPr>
              <a:t>020 8392 5319</a:t>
            </a:r>
          </a:p>
          <a:p>
            <a:pPr eaLnBrk="1" hangingPunct="1">
              <a:buFontTx/>
              <a:buNone/>
            </a:pPr>
            <a:r>
              <a:rPr lang="en-GB" sz="3100" dirty="0" smtClean="0">
                <a:cs typeface="Arial" charset="0"/>
              </a:rPr>
              <a:t>www.nationalarchives.gov.uk/education</a:t>
            </a:r>
          </a:p>
          <a:p>
            <a:pPr eaLnBrk="1" hangingPunct="1">
              <a:buFontTx/>
              <a:buNone/>
            </a:pPr>
            <a:endParaRPr lang="en-GB" dirty="0" smtClean="0">
              <a:cs typeface="Arial"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6147" name="Picture 8"/>
          <p:cNvPicPr>
            <a:picLocks noChangeAspect="1" noChangeArrowheads="1"/>
          </p:cNvPicPr>
          <p:nvPr/>
        </p:nvPicPr>
        <p:blipFill>
          <a:blip r:embed="rId3" cstate="screen"/>
          <a:srcRect/>
          <a:stretch>
            <a:fillRect/>
          </a:stretch>
        </p:blipFill>
        <p:spPr bwMode="auto">
          <a:xfrm>
            <a:off x="384175" y="2392363"/>
            <a:ext cx="8359775" cy="13033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did you do?</a:t>
            </a:r>
            <a:endParaRPr lang="en-GB" dirty="0"/>
          </a:p>
        </p:txBody>
      </p:sp>
      <p:sp>
        <p:nvSpPr>
          <p:cNvPr id="3" name="Slide Number Placeholder 2"/>
          <p:cNvSpPr>
            <a:spLocks noGrp="1"/>
          </p:cNvSpPr>
          <p:nvPr>
            <p:ph type="sldNum" sz="quarter" idx="10"/>
          </p:nvPr>
        </p:nvSpPr>
        <p:spPr/>
        <p:txBody>
          <a:bodyPr/>
          <a:lstStyle/>
          <a:p>
            <a:pPr>
              <a:defRPr/>
            </a:pPr>
            <a:fld id="{34559142-B2FF-430A-A6E7-0EC7DE754BA3}" type="slidenum">
              <a:rPr lang="en-GB" smtClean="0"/>
              <a:pPr>
                <a:defRPr/>
              </a:pPr>
              <a:t>4</a:t>
            </a:fld>
            <a:endParaRPr lang="en-GB" dirty="0"/>
          </a:p>
        </p:txBody>
      </p:sp>
      <p:sp>
        <p:nvSpPr>
          <p:cNvPr id="4" name="Rectangle 3"/>
          <p:cNvSpPr/>
          <p:nvPr/>
        </p:nvSpPr>
        <p:spPr>
          <a:xfrm>
            <a:off x="259080" y="1152436"/>
            <a:ext cx="7955280" cy="369332"/>
          </a:xfrm>
          <a:prstGeom prst="rect">
            <a:avLst/>
          </a:prstGeom>
        </p:spPr>
        <p:txBody>
          <a:bodyPr wrap="square">
            <a:spAutoFit/>
          </a:bodyPr>
          <a:lstStyle/>
          <a:p>
            <a:r>
              <a:rPr lang="en-GB" sz="1800" dirty="0" smtClean="0"/>
              <a:t>Slavery is not the institution of any particular Colour, Age, or Country: - it has </a:t>
            </a:r>
            <a:endParaRPr lang="en-GB" sz="1800" dirty="0"/>
          </a:p>
        </p:txBody>
      </p:sp>
      <p:sp>
        <p:nvSpPr>
          <p:cNvPr id="5" name="Rectangle 4"/>
          <p:cNvSpPr/>
          <p:nvPr/>
        </p:nvSpPr>
        <p:spPr>
          <a:xfrm>
            <a:off x="259080" y="1625521"/>
            <a:ext cx="8016240" cy="369332"/>
          </a:xfrm>
          <a:prstGeom prst="rect">
            <a:avLst/>
          </a:prstGeom>
        </p:spPr>
        <p:txBody>
          <a:bodyPr wrap="square">
            <a:spAutoFit/>
          </a:bodyPr>
          <a:lstStyle/>
          <a:p>
            <a:r>
              <a:rPr lang="en-GB" sz="1800" dirty="0" smtClean="0"/>
              <a:t>ever existed, and does still exist, among White as well as Black Men, in every </a:t>
            </a:r>
            <a:endParaRPr lang="en-GB" sz="1800" dirty="0"/>
          </a:p>
        </p:txBody>
      </p:sp>
      <p:sp>
        <p:nvSpPr>
          <p:cNvPr id="6" name="Rectangle 5"/>
          <p:cNvSpPr/>
          <p:nvPr/>
        </p:nvSpPr>
        <p:spPr>
          <a:xfrm>
            <a:off x="259080" y="2098606"/>
            <a:ext cx="7924800" cy="369332"/>
          </a:xfrm>
          <a:prstGeom prst="rect">
            <a:avLst/>
          </a:prstGeom>
        </p:spPr>
        <p:txBody>
          <a:bodyPr wrap="square">
            <a:spAutoFit/>
          </a:bodyPr>
          <a:lstStyle/>
          <a:p>
            <a:r>
              <a:rPr lang="en-GB" sz="1800" dirty="0" smtClean="0"/>
              <a:t>quarter of the Earth. – That the Blacks of Africa have countenanced Slavery, </a:t>
            </a:r>
            <a:endParaRPr lang="en-GB" sz="1800" dirty="0"/>
          </a:p>
        </p:txBody>
      </p:sp>
      <p:sp>
        <p:nvSpPr>
          <p:cNvPr id="7" name="Rectangle 6"/>
          <p:cNvSpPr/>
          <p:nvPr/>
        </p:nvSpPr>
        <p:spPr>
          <a:xfrm>
            <a:off x="259080" y="2571691"/>
            <a:ext cx="7955280" cy="369332"/>
          </a:xfrm>
          <a:prstGeom prst="rect">
            <a:avLst/>
          </a:prstGeom>
        </p:spPr>
        <p:txBody>
          <a:bodyPr wrap="square">
            <a:spAutoFit/>
          </a:bodyPr>
          <a:lstStyle/>
          <a:p>
            <a:r>
              <a:rPr lang="en-GB" sz="1800" dirty="0" smtClean="0"/>
              <a:t>and, with the Whites, have been its joint authors in the West Indies, is a fact </a:t>
            </a:r>
            <a:endParaRPr lang="en-GB" sz="1800" dirty="0"/>
          </a:p>
        </p:txBody>
      </p:sp>
      <p:sp>
        <p:nvSpPr>
          <p:cNvPr id="8" name="Rectangle 7"/>
          <p:cNvSpPr/>
          <p:nvPr/>
        </p:nvSpPr>
        <p:spPr>
          <a:xfrm>
            <a:off x="259080" y="3044776"/>
            <a:ext cx="7955280" cy="369332"/>
          </a:xfrm>
          <a:prstGeom prst="rect">
            <a:avLst/>
          </a:prstGeom>
        </p:spPr>
        <p:txBody>
          <a:bodyPr wrap="square">
            <a:spAutoFit/>
          </a:bodyPr>
          <a:lstStyle/>
          <a:p>
            <a:r>
              <a:rPr lang="en-GB" sz="1800" dirty="0" smtClean="0"/>
              <a:t>personally known to all of you who have come from  Africa under the </a:t>
            </a:r>
            <a:endParaRPr lang="en-GB" sz="1800" dirty="0"/>
          </a:p>
        </p:txBody>
      </p:sp>
      <p:sp>
        <p:nvSpPr>
          <p:cNvPr id="9" name="Rectangle 8"/>
          <p:cNvSpPr/>
          <p:nvPr/>
        </p:nvSpPr>
        <p:spPr>
          <a:xfrm>
            <a:off x="259080" y="3517861"/>
            <a:ext cx="8077200" cy="369332"/>
          </a:xfrm>
          <a:prstGeom prst="rect">
            <a:avLst/>
          </a:prstGeom>
        </p:spPr>
        <p:txBody>
          <a:bodyPr wrap="square">
            <a:spAutoFit/>
          </a:bodyPr>
          <a:lstStyle/>
          <a:p>
            <a:r>
              <a:rPr lang="en-GB" sz="1800" dirty="0" smtClean="0"/>
              <a:t>compulsive transfer of your persons by your own Countrymen, by whom you </a:t>
            </a:r>
            <a:endParaRPr lang="en-GB" sz="1800" dirty="0"/>
          </a:p>
        </p:txBody>
      </p:sp>
      <p:sp>
        <p:nvSpPr>
          <p:cNvPr id="10" name="Rectangle 9"/>
          <p:cNvSpPr/>
          <p:nvPr/>
        </p:nvSpPr>
        <p:spPr>
          <a:xfrm>
            <a:off x="259080" y="3990946"/>
            <a:ext cx="7620000" cy="369332"/>
          </a:xfrm>
          <a:prstGeom prst="rect">
            <a:avLst/>
          </a:prstGeom>
        </p:spPr>
        <p:txBody>
          <a:bodyPr wrap="square">
            <a:spAutoFit/>
          </a:bodyPr>
          <a:lstStyle/>
          <a:p>
            <a:r>
              <a:rPr lang="en-GB" sz="1800" dirty="0" smtClean="0"/>
              <a:t>were held in bondage in your Native Land, and were there disposed of as </a:t>
            </a:r>
            <a:endParaRPr lang="en-GB" sz="1800" dirty="0"/>
          </a:p>
        </p:txBody>
      </p:sp>
      <p:sp>
        <p:nvSpPr>
          <p:cNvPr id="11" name="Rectangle 10"/>
          <p:cNvSpPr/>
          <p:nvPr/>
        </p:nvSpPr>
        <p:spPr>
          <a:xfrm>
            <a:off x="259080" y="4464031"/>
            <a:ext cx="8077200" cy="369332"/>
          </a:xfrm>
          <a:prstGeom prst="rect">
            <a:avLst/>
          </a:prstGeom>
        </p:spPr>
        <p:txBody>
          <a:bodyPr wrap="square">
            <a:spAutoFit/>
          </a:bodyPr>
          <a:lstStyle/>
          <a:p>
            <a:r>
              <a:rPr lang="en-GB" sz="1800" dirty="0" smtClean="0"/>
              <a:t>Slaves. That our humane and equitable Sovereign, and the British Nation, </a:t>
            </a:r>
            <a:endParaRPr lang="en-GB" sz="1800" dirty="0"/>
          </a:p>
        </p:txBody>
      </p:sp>
      <p:sp>
        <p:nvSpPr>
          <p:cNvPr id="12" name="Rectangle 11"/>
          <p:cNvSpPr/>
          <p:nvPr/>
        </p:nvSpPr>
        <p:spPr>
          <a:xfrm>
            <a:off x="259080" y="4937116"/>
            <a:ext cx="8290560" cy="369332"/>
          </a:xfrm>
          <a:prstGeom prst="rect">
            <a:avLst/>
          </a:prstGeom>
        </p:spPr>
        <p:txBody>
          <a:bodyPr wrap="square">
            <a:spAutoFit/>
          </a:bodyPr>
          <a:lstStyle/>
          <a:p>
            <a:r>
              <a:rPr lang="en-GB" sz="1800" dirty="0" smtClean="0"/>
              <a:t>disapprove of the Traffic in Slaves from  Africa, is known to all; as well as that it </a:t>
            </a:r>
            <a:endParaRPr lang="en-GB" sz="1800" dirty="0"/>
          </a:p>
        </p:txBody>
      </p:sp>
      <p:sp>
        <p:nvSpPr>
          <p:cNvPr id="132099" name="Rectangle 3"/>
          <p:cNvSpPr>
            <a:spLocks noChangeArrowheads="1"/>
          </p:cNvSpPr>
          <p:nvPr/>
        </p:nvSpPr>
        <p:spPr bwMode="auto">
          <a:xfrm>
            <a:off x="259080" y="5410200"/>
            <a:ext cx="707116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has consequently been prohibited by the Law and has long ceased.</a:t>
            </a:r>
            <a:endParaRPr kumimoji="0" lang="en-GB" sz="1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Provenance &amp; Purpose</a:t>
            </a:r>
            <a:endParaRPr lang="en-GB" sz="2800" dirty="0"/>
          </a:p>
        </p:txBody>
      </p:sp>
      <p:sp>
        <p:nvSpPr>
          <p:cNvPr id="4" name="Content Placeholder 3"/>
          <p:cNvSpPr>
            <a:spLocks noGrp="1"/>
          </p:cNvSpPr>
          <p:nvPr>
            <p:ph idx="1"/>
          </p:nvPr>
        </p:nvSpPr>
        <p:spPr/>
        <p:txBody>
          <a:bodyPr/>
          <a:lstStyle/>
          <a:p>
            <a:r>
              <a:rPr lang="en-GB" dirty="0" smtClean="0"/>
              <a:t>Who wrote this?</a:t>
            </a:r>
          </a:p>
          <a:p>
            <a:r>
              <a:rPr lang="en-GB" dirty="0" smtClean="0"/>
              <a:t>When?</a:t>
            </a:r>
          </a:p>
          <a:p>
            <a:r>
              <a:rPr lang="en-GB" dirty="0" smtClean="0"/>
              <a:t>Who is the intended audience?</a:t>
            </a:r>
          </a:p>
          <a:p>
            <a:r>
              <a:rPr lang="en-GB" dirty="0" smtClean="0"/>
              <a:t>For what purpose was it written?</a:t>
            </a:r>
          </a:p>
          <a:p>
            <a:r>
              <a:rPr lang="en-GB" dirty="0" smtClean="0"/>
              <a:t>What clues are there in the source to support your theory?</a:t>
            </a:r>
          </a:p>
          <a:p>
            <a:endParaRPr lang="en-GB" dirty="0"/>
          </a:p>
        </p:txBody>
      </p:sp>
      <p:sp>
        <p:nvSpPr>
          <p:cNvPr id="3" name="Slide Number Placeholder 2"/>
          <p:cNvSpPr>
            <a:spLocks noGrp="1"/>
          </p:cNvSpPr>
          <p:nvPr>
            <p:ph type="sldNum" sz="quarter" idx="10"/>
          </p:nvPr>
        </p:nvSpPr>
        <p:spPr/>
        <p:txBody>
          <a:bodyPr/>
          <a:lstStyle/>
          <a:p>
            <a:pPr>
              <a:defRPr/>
            </a:pPr>
            <a:fld id="{34559142-B2FF-430A-A6E7-0EC7DE754BA3}" type="slidenum">
              <a:rPr lang="en-GB" smtClean="0"/>
              <a:pPr>
                <a:defRPr/>
              </a:pPr>
              <a:t>5</a:t>
            </a:fld>
            <a:endParaRPr lang="en-GB"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James Leith – Governor of Barbados</a:t>
            </a:r>
            <a:br>
              <a:rPr lang="en-GB" dirty="0" smtClean="0"/>
            </a:br>
            <a:r>
              <a:rPr lang="en-GB" dirty="0" smtClean="0"/>
              <a:t>April 26</a:t>
            </a:r>
            <a:r>
              <a:rPr lang="en-GB" baseline="30000" dirty="0" smtClean="0"/>
              <a:t>th</a:t>
            </a:r>
            <a:r>
              <a:rPr lang="en-GB" dirty="0" smtClean="0"/>
              <a:t> 1816 Cat Ref: CO28 / 85 / 009</a:t>
            </a:r>
            <a:endParaRPr lang="en-GB" dirty="0"/>
          </a:p>
        </p:txBody>
      </p:sp>
      <p:sp>
        <p:nvSpPr>
          <p:cNvPr id="2" name="Slide Number Placeholder 1"/>
          <p:cNvSpPr>
            <a:spLocks noGrp="1"/>
          </p:cNvSpPr>
          <p:nvPr>
            <p:ph type="sldNum" sz="quarter" idx="10"/>
          </p:nvPr>
        </p:nvSpPr>
        <p:spPr/>
        <p:txBody>
          <a:bodyPr/>
          <a:lstStyle/>
          <a:p>
            <a:pPr>
              <a:defRPr/>
            </a:pPr>
            <a:fld id="{96F511C7-D64C-4443-8B9C-AC9432DF24E3}" type="slidenum">
              <a:rPr lang="en-GB" smtClean="0"/>
              <a:pPr>
                <a:defRPr/>
              </a:pPr>
              <a:t>6</a:t>
            </a:fld>
            <a:endParaRPr lang="en-GB" dirty="0"/>
          </a:p>
        </p:txBody>
      </p:sp>
      <p:pic>
        <p:nvPicPr>
          <p:cNvPr id="181250" name="Picture 2" descr="C:\Documents and Settings\apayne\My Documents\Presentations\York Conference - August 2011\co28_85-009.jpg"/>
          <p:cNvPicPr>
            <a:picLocks noChangeAspect="1" noChangeArrowheads="1"/>
          </p:cNvPicPr>
          <p:nvPr/>
        </p:nvPicPr>
        <p:blipFill>
          <a:blip r:embed="rId2" cstate="screen"/>
          <a:srcRect/>
          <a:stretch>
            <a:fillRect/>
          </a:stretch>
        </p:blipFill>
        <p:spPr bwMode="auto">
          <a:xfrm>
            <a:off x="5945267" y="899160"/>
            <a:ext cx="2650759" cy="4831080"/>
          </a:xfrm>
          <a:prstGeom prst="rect">
            <a:avLst/>
          </a:prstGeom>
          <a:noFill/>
          <a:effectLst>
            <a:outerShdw blurRad="152400" dist="165100" dir="2700000" algn="tl" rotWithShape="0">
              <a:prstClr val="black">
                <a:alpha val="40000"/>
              </a:prstClr>
            </a:outerShdw>
          </a:effectLst>
        </p:spPr>
      </p:pic>
      <p:pic>
        <p:nvPicPr>
          <p:cNvPr id="5" name="Picture 2" descr="C:\Documents and Settings\apayne\My Documents\Presentations\York Conference - August 2011\co28_85-009.jpg"/>
          <p:cNvPicPr>
            <a:picLocks noChangeAspect="1" noChangeArrowheads="1"/>
          </p:cNvPicPr>
          <p:nvPr/>
        </p:nvPicPr>
        <p:blipFill>
          <a:blip r:embed="rId3" cstate="screen"/>
          <a:srcRect/>
          <a:stretch>
            <a:fillRect/>
          </a:stretch>
        </p:blipFill>
        <p:spPr bwMode="auto">
          <a:xfrm>
            <a:off x="386977" y="1642429"/>
            <a:ext cx="5830943" cy="4348936"/>
          </a:xfrm>
          <a:prstGeom prst="rect">
            <a:avLst/>
          </a:prstGeom>
          <a:noFill/>
          <a:effectLst>
            <a:outerShdw blurRad="152400" dist="165100" dir="2700000" algn="tl" rotWithShape="0">
              <a:prstClr val="black">
                <a:alpha val="40000"/>
              </a:prstClr>
            </a:outerShdw>
          </a:effec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Photo 1 - The PRO Buildings at Kew"/>
          <p:cNvPicPr>
            <a:picLocks noChangeAspect="1" noChangeArrowheads="1"/>
          </p:cNvPicPr>
          <p:nvPr/>
        </p:nvPicPr>
        <p:blipFill>
          <a:blip r:embed="rId3"/>
          <a:srcRect/>
          <a:stretch>
            <a:fillRect/>
          </a:stretch>
        </p:blipFill>
        <p:spPr bwMode="auto">
          <a:xfrm>
            <a:off x="1463040" y="1069000"/>
            <a:ext cx="6217920" cy="4720002"/>
          </a:xfrm>
          <a:prstGeom prst="rect">
            <a:avLst/>
          </a:prstGeom>
          <a:noFill/>
          <a:effectLst>
            <a:outerShdw blurRad="152400" dist="165100" dir="2700000" algn="tl" rotWithShape="0">
              <a:prstClr val="black">
                <a:alpha val="40000"/>
              </a:prstClr>
            </a:outerShdw>
          </a:effectLst>
        </p:spPr>
      </p:pic>
      <p:sp>
        <p:nvSpPr>
          <p:cNvPr id="7" name="Title 6"/>
          <p:cNvSpPr>
            <a:spLocks noGrp="1"/>
          </p:cNvSpPr>
          <p:nvPr>
            <p:ph type="title"/>
          </p:nvPr>
        </p:nvSpPr>
        <p:spPr/>
        <p:txBody>
          <a:bodyPr/>
          <a:lstStyle/>
          <a:p>
            <a:r>
              <a:rPr lang="en-GB" dirty="0" smtClean="0"/>
              <a:t>Welcome to your new resource cupboard</a:t>
            </a:r>
            <a:endParaRPr lang="en-GB"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p:txBody>
          <a:bodyPr/>
          <a:lstStyle/>
          <a:p>
            <a:r>
              <a:rPr lang="en-GB" dirty="0" smtClean="0">
                <a:cs typeface="Arial" charset="0"/>
              </a:rPr>
              <a:t>The National Archives’ Public Task</a:t>
            </a:r>
          </a:p>
        </p:txBody>
      </p:sp>
      <p:sp>
        <p:nvSpPr>
          <p:cNvPr id="2" name="Slide Number Placeholder 1"/>
          <p:cNvSpPr>
            <a:spLocks noGrp="1"/>
          </p:cNvSpPr>
          <p:nvPr>
            <p:ph type="sldNum" sz="quarter" idx="10"/>
          </p:nvPr>
        </p:nvSpPr>
        <p:spPr/>
        <p:txBody>
          <a:bodyPr/>
          <a:lstStyle/>
          <a:p>
            <a:pPr>
              <a:defRPr/>
            </a:pPr>
            <a:fld id="{57F702F6-3450-4E82-94DD-ED3E3094E3AC}" type="slidenum">
              <a:rPr lang="en-GB" smtClean="0">
                <a:latin typeface="Calibri" pitchFamily="34" charset="0"/>
              </a:rPr>
              <a:pPr>
                <a:defRPr/>
              </a:pPr>
              <a:t>8</a:t>
            </a:fld>
            <a:endParaRPr lang="en-GB" dirty="0">
              <a:latin typeface="Calibri" pitchFamily="34" charset="0"/>
            </a:endParaRPr>
          </a:p>
        </p:txBody>
      </p:sp>
      <p:sp>
        <p:nvSpPr>
          <p:cNvPr id="8" name="Title 12"/>
          <p:cNvSpPr txBox="1">
            <a:spLocks/>
          </p:cNvSpPr>
          <p:nvPr/>
        </p:nvSpPr>
        <p:spPr>
          <a:xfrm>
            <a:off x="368300" y="1755775"/>
            <a:ext cx="7886700" cy="485775"/>
          </a:xfrm>
          <a:prstGeom prst="rect">
            <a:avLst/>
          </a:prstGeom>
        </p:spPr>
        <p:txBody>
          <a:bodyPr/>
          <a:lstStyle/>
          <a:p>
            <a:pPr>
              <a:defRPr/>
            </a:pPr>
            <a:r>
              <a:rPr lang="en-GB" sz="3200" kern="0" dirty="0">
                <a:solidFill>
                  <a:schemeClr val="tx2"/>
                </a:solidFill>
                <a:latin typeface="Arial" pitchFamily="34" charset="0"/>
                <a:ea typeface="+mj-ea"/>
                <a:cs typeface="Arial" pitchFamily="34" charset="0"/>
              </a:rPr>
              <a:t>Our responsibility is</a:t>
            </a:r>
          </a:p>
        </p:txBody>
      </p:sp>
      <p:sp>
        <p:nvSpPr>
          <p:cNvPr id="13317" name="Rectangle 9"/>
          <p:cNvSpPr>
            <a:spLocks noChangeArrowheads="1"/>
          </p:cNvSpPr>
          <p:nvPr/>
        </p:nvSpPr>
        <p:spPr bwMode="auto">
          <a:xfrm>
            <a:off x="368300" y="2622550"/>
            <a:ext cx="8204200" cy="1569660"/>
          </a:xfrm>
          <a:prstGeom prst="rect">
            <a:avLst/>
          </a:prstGeom>
          <a:noFill/>
          <a:ln w="9525">
            <a:noFill/>
            <a:miter lim="800000"/>
            <a:headEnd/>
            <a:tailEnd/>
          </a:ln>
        </p:spPr>
        <p:txBody>
          <a:bodyPr>
            <a:spAutoFit/>
          </a:bodyPr>
          <a:lstStyle/>
          <a:p>
            <a:pPr algn="r"/>
            <a:r>
              <a:rPr lang="en-GB" sz="3200" dirty="0">
                <a:solidFill>
                  <a:srgbClr val="C00000"/>
                </a:solidFill>
                <a:latin typeface="Arial" pitchFamily="34" charset="0"/>
                <a:cs typeface="Arial" pitchFamily="34" charset="0"/>
              </a:rPr>
              <a:t>for the government record, </a:t>
            </a:r>
            <a:br>
              <a:rPr lang="en-GB" sz="3200" dirty="0">
                <a:solidFill>
                  <a:srgbClr val="C00000"/>
                </a:solidFill>
                <a:latin typeface="Arial" pitchFamily="34" charset="0"/>
                <a:cs typeface="Arial" pitchFamily="34" charset="0"/>
              </a:rPr>
            </a:br>
            <a:r>
              <a:rPr lang="en-GB" sz="3200" dirty="0">
                <a:solidFill>
                  <a:srgbClr val="C00000"/>
                </a:solidFill>
                <a:latin typeface="Arial" pitchFamily="34" charset="0"/>
                <a:cs typeface="Arial" pitchFamily="34" charset="0"/>
              </a:rPr>
              <a:t>its past and future, its use and re-use,</a:t>
            </a:r>
          </a:p>
          <a:p>
            <a:pPr algn="r"/>
            <a:r>
              <a:rPr lang="en-GB" sz="3200" dirty="0">
                <a:solidFill>
                  <a:srgbClr val="C00000"/>
                </a:solidFill>
                <a:latin typeface="Arial" pitchFamily="34" charset="0"/>
                <a:cs typeface="Arial" pitchFamily="34" charset="0"/>
              </a:rPr>
              <a:t>authentic, available and accessible to all</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dirty="0" smtClean="0">
                <a:cs typeface="Arial" charset="0"/>
              </a:rPr>
              <a:t>The National Archives’ Public Task</a:t>
            </a:r>
            <a:br>
              <a:rPr lang="en-GB" dirty="0" smtClean="0">
                <a:cs typeface="Arial" charset="0"/>
              </a:rPr>
            </a:br>
            <a:r>
              <a:rPr lang="en-GB" dirty="0" smtClean="0">
                <a:cs typeface="Arial" charset="0"/>
              </a:rPr>
              <a:t>				</a:t>
            </a:r>
            <a:r>
              <a:rPr lang="en-GB" dirty="0" smtClean="0">
                <a:solidFill>
                  <a:srgbClr val="FF0000"/>
                </a:solidFill>
                <a:cs typeface="Arial" charset="0"/>
              </a:rPr>
              <a:t>… to make people think!</a:t>
            </a:r>
            <a:r>
              <a:rPr lang="en-GB" dirty="0" smtClean="0">
                <a:cs typeface="Arial" charset="0"/>
              </a:rPr>
              <a:t/>
            </a:r>
            <a:br>
              <a:rPr lang="en-GB" dirty="0" smtClean="0">
                <a:cs typeface="Arial" charset="0"/>
              </a:rPr>
            </a:br>
            <a:endParaRPr lang="en-GB" b="0" dirty="0" smtClean="0">
              <a:cs typeface="Arial" charset="0"/>
            </a:endParaRPr>
          </a:p>
        </p:txBody>
      </p:sp>
      <p:pic>
        <p:nvPicPr>
          <p:cNvPr id="12291" name="Picture 6" descr="C:\Documents and Settings\apayne\My Documents\My Pictures\Domesday.jpg"/>
          <p:cNvPicPr>
            <a:picLocks noChangeAspect="1" noChangeArrowheads="1"/>
          </p:cNvPicPr>
          <p:nvPr/>
        </p:nvPicPr>
        <p:blipFill>
          <a:blip r:embed="rId2"/>
          <a:srcRect/>
          <a:stretch>
            <a:fillRect/>
          </a:stretch>
        </p:blipFill>
        <p:spPr bwMode="auto">
          <a:xfrm>
            <a:off x="1295400" y="1435675"/>
            <a:ext cx="6553202" cy="4370826"/>
          </a:xfrm>
          <a:prstGeom prst="rect">
            <a:avLst/>
          </a:prstGeom>
          <a:noFill/>
          <a:effectLst>
            <a:outerShdw blurRad="152400" dist="165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3366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2525</TotalTime>
  <Words>1000</Words>
  <Application>Microsoft Office PowerPoint</Application>
  <PresentationFormat>On-screen Show (4:3)</PresentationFormat>
  <Paragraphs>155</Paragraphs>
  <Slides>38</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Default Design</vt:lpstr>
      <vt:lpstr>Bitmap Image</vt:lpstr>
      <vt:lpstr>Document</vt:lpstr>
      <vt:lpstr>Slide 1</vt:lpstr>
      <vt:lpstr>Slide 2</vt:lpstr>
      <vt:lpstr>Assemble the following into the correct order</vt:lpstr>
      <vt:lpstr>How did you do?</vt:lpstr>
      <vt:lpstr>Provenance &amp; Purpose</vt:lpstr>
      <vt:lpstr>James Leith – Governor of Barbados April 26th 1816 Cat Ref: CO28 / 85 / 009</vt:lpstr>
      <vt:lpstr>Welcome to your new resource cupboard</vt:lpstr>
      <vt:lpstr>The National Archives’ Public Task</vt:lpstr>
      <vt:lpstr>The National Archives’ Public Task     … to make people think! </vt:lpstr>
      <vt:lpstr>11,000,000 boxes</vt:lpstr>
      <vt:lpstr>1 quadrillion bytes – 1 Petabyte of storage</vt:lpstr>
      <vt:lpstr>Magna Carta - 1225</vt:lpstr>
      <vt:lpstr>Declaration of Independence - 1776</vt:lpstr>
      <vt:lpstr>William Hole Map of Virginia - 1612</vt:lpstr>
      <vt:lpstr>Ghana’s First Police Force – 1890s</vt:lpstr>
      <vt:lpstr>Henry Cole’s Rat - 1838</vt:lpstr>
      <vt:lpstr>UK Government Web Archive</vt:lpstr>
      <vt:lpstr>The Past is an Alien World  …so how can we teach about slavery and the slave trade?</vt:lpstr>
      <vt:lpstr>Slide 19</vt:lpstr>
      <vt:lpstr>Provenance &amp; Purpose?</vt:lpstr>
      <vt:lpstr>Cat Ref: MFQ1/112</vt:lpstr>
      <vt:lpstr>“an extraordinary emblematical flag” Colonel Edward Codd to James Leith, his report of the insurrection April 25 1816  (Cat Ref: CO 28/85) </vt:lpstr>
      <vt:lpstr>Predict the voyage of The Arthur</vt:lpstr>
      <vt:lpstr>Engage Priory Understanding</vt:lpstr>
      <vt:lpstr>Predict the Journey of the Arthur</vt:lpstr>
      <vt:lpstr>Slide 26</vt:lpstr>
      <vt:lpstr>Predict the Journey of the Arthur</vt:lpstr>
      <vt:lpstr>Predict the Journey of the Arthur</vt:lpstr>
      <vt:lpstr>Step 2 – test your predicted narrative against the real narrative</vt:lpstr>
      <vt:lpstr>Voyage of the Arthur</vt:lpstr>
      <vt:lpstr>www.nationalarchives.gov.uk/education  </vt:lpstr>
      <vt:lpstr>www.nationalarchives.gov.uk/slavery  </vt:lpstr>
      <vt:lpstr>www.flickr.com/photos/52115725@N03/ </vt:lpstr>
      <vt:lpstr>www.nationalarchives.gov.uk/records/research-guides/slave-trade-slavery.htm  </vt:lpstr>
      <vt:lpstr>www.nationalarchives.gov.uk/records/looking-for-person/slaves-and-slave-owners.htm?WT.lp=rg-3163    </vt:lpstr>
      <vt:lpstr>www.nationalarchives.gov.uk/records/looking-for-place/coloniesanddependencies</vt:lpstr>
      <vt:lpstr>Andrew Payne Head of Education The National Archives</vt:lpstr>
      <vt:lpstr>Slide 38</vt:lpstr>
    </vt:vector>
  </TitlesOfParts>
  <Company>The National Archives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Authorised User</cp:lastModifiedBy>
  <cp:revision>226</cp:revision>
  <dcterms:created xsi:type="dcterms:W3CDTF">2008-03-06T11:00:03Z</dcterms:created>
  <dcterms:modified xsi:type="dcterms:W3CDTF">2011-08-03T09:32:03Z</dcterms:modified>
</cp:coreProperties>
</file>